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  <a:p>
            <a:r>
              <a:t>- https://www.diputados.gob.mx/LeyesBiblio/pdf/CPEUM.pdf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  <a:p>
            <a:r>
              <a:t>- https://www.diputados.gob.mx/LeyesBiblio/pdf/CPEUM.pdf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  <a:p>
            <a:r>
              <a:t>- https://sjf2.scjn.gob.mx/detalle/tesis/2020822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  <a:p>
            <a:r>
              <a:t>- https://sjf2.scjn.gob.mx/detalle/tesis/227527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https://www.diputados.gob.mx/LeyesBiblio/pdf/CPEUM.pdf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https://www.diputados.gob.mx/LeyesBiblio/pdf/CPEUM.pdf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Imagen original generada para este cuadernillo.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https://www.diputados.gob.mx/LeyesBiblio/pdf/LFTSE.pdf</a:t>
            </a:r>
          </a:p>
          <a:p>
            <a:r>
              <a:t>- https://www.diputados.gob.mx/LeyesBiblio/pdf/CPEUM.pdf</a:t>
            </a:r>
          </a:p>
          <a:p>
            <a:r>
              <a:t>- https://sjf2.scjn.gob.mx/detalle/tesis/2020822</a:t>
            </a:r>
          </a:p>
          <a:p>
            <a:r>
              <a:t>- https://sjf2.scjn.gob.mx/detalle/tesis/227527</a:t>
            </a:r>
          </a:p>
          <a:p>
            <a:r>
              <a:t>- https://sjf2.scjn.gob.mx/detalle/tesis/207821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rcRect t="19906" b="19906"/>
          <a:stretch>
            <a:fillRect/>
          </a:stretch>
        </p:blipFill>
        <p:spPr>
          <a:xfrm>
            <a:off x="0" y="4857750"/>
            <a:ext cx="6858000" cy="73342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A7D71A0-8BDB-4942-AAEF-88904A2562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858000" cy="5429250"/>
          </a:xfrm>
          <a:prstGeom prst="rect">
            <a:avLst/>
          </a:prstGeom>
          <a:solidFill>
            <a:srgbClr val="7C3D2A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CC47231-D3C4-49A8-A52F-5844839F45B1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742950" cy="76200"/>
          </a:xfrm>
          <a:prstGeom prst="rect">
            <a:avLst/>
          </a:prstGeom>
          <a:solidFill>
            <a:srgbClr val="C59652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9D950F-16A1-4BAE-B0B1-3E9B628ED64E}"/>
              </a:ext>
            </a:extLst>
          </p:cNvPr>
          <p:cNvSpPr>
            <a:spLocks noGrp="1"/>
          </p:cNvSpPr>
          <p:nvPr/>
        </p:nvSpPr>
        <p:spPr>
          <a:xfrm>
            <a:off x="552450" y="933450"/>
            <a:ext cx="5715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350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CUADERNILLO DE FORMACIÓN SINDICAL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BE7D525-2AFA-40D4-8ABE-E97401739CC8}"/>
              </a:ext>
            </a:extLst>
          </p:cNvPr>
          <p:cNvSpPr>
            <a:spLocks noGrp="1"/>
          </p:cNvSpPr>
          <p:nvPr/>
        </p:nvSpPr>
        <p:spPr>
          <a:xfrm>
            <a:off x="552450" y="1619250"/>
            <a:ext cx="571500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1000"/>
              </a:lnSpc>
              <a:buNone/>
              <a:defRPr sz="48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8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¿Qué debe hacer</a:t>
            </a:r>
          </a:p>
          <a:p>
            <a:pPr algn="l">
              <a:lnSpc>
                <a:spcPct val="91000"/>
              </a:lnSpc>
              <a:buNone/>
              <a:defRPr sz="48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8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el sindicato ante</a:t>
            </a:r>
          </a:p>
          <a:p>
            <a:pPr algn="l">
              <a:lnSpc>
                <a:spcPct val="91000"/>
              </a:lnSpc>
              <a:buNone/>
              <a:defRPr sz="48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8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un procedimiento</a:t>
            </a:r>
          </a:p>
          <a:p>
            <a:pPr algn="l">
              <a:lnSpc>
                <a:spcPct val="91000"/>
              </a:lnSpc>
              <a:buNone/>
              <a:defRPr sz="48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8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disciplinario?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CF24E84-9C95-434F-A855-0741F17FD471}"/>
              </a:ext>
            </a:extLst>
          </p:cNvPr>
          <p:cNvSpPr>
            <a:spLocks noGrp="1"/>
          </p:cNvSpPr>
          <p:nvPr/>
        </p:nvSpPr>
        <p:spPr>
          <a:xfrm>
            <a:off x="552450" y="4514850"/>
            <a:ext cx="56959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725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Acompañar desde la primera citación, preparar la defensa y vigilar el debido proceso.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2475A19-D832-4101-BED2-254344DCDF5C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5524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LFTSE · EDICIÓN 2026</a:t>
            </a:r>
          </a:p>
        </p:txBody>
      </p:sp>
    </p:spTree>
    <p:extLst>
      <p:ext uri="{BB962C8B-B14F-4D97-AF65-F5344CB8AC3E}">
        <p14:creationId xmlns:p14="http://schemas.microsoft.com/office/powerpoint/2010/main" val="51252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F199F8F-C056-4856-8B7B-EC1D9BB4E795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440DA4D-7EB7-40A5-A5AA-0938CE04AD18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PUNTO DE PARTIDA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1DFCC0-3366-45D6-BBF4-C4F4955E3E1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Una citación no es una sentencia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627A323-A1A5-42F2-9352-CD4C69E0BDF0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80F59B1-8288-4DC3-968C-C64E073E015D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85F3152-2178-4BE7-AE63-B94305143DBD}"/>
              </a:ext>
            </a:extLst>
          </p:cNvPr>
          <p:cNvSpPr>
            <a:spLocks noGrp="1"/>
          </p:cNvSpPr>
          <p:nvPr/>
        </p:nvSpPr>
        <p:spPr>
          <a:xfrm>
            <a:off x="552450" y="2800350"/>
            <a:ext cx="57531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8000"/>
              </a:lnSpc>
              <a:buNone/>
              <a:defRPr sz="21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Una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citación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significa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que la persona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trabajadora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debe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atender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asunto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No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demuestra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por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sí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sola, que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cometió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una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falta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ni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autoriza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una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sanción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automática</a:t>
            </a:r>
            <a:r>
              <a:rPr sz="21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31A0AE19-3433-4877-A9C0-7DA84C675E5E}"/>
              </a:ext>
            </a:extLst>
          </p:cNvPr>
          <p:cNvSpPr>
            <a:spLocks noGrp="1"/>
          </p:cNvSpPr>
          <p:nvPr/>
        </p:nvSpPr>
        <p:spPr>
          <a:xfrm>
            <a:off x="552450" y="4781550"/>
            <a:ext cx="5753100" cy="2857500"/>
          </a:xfrm>
          <a:prstGeom prst="roundRect">
            <a:avLst>
              <a:gd name="adj" fmla="val 6000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A36D88A-39CA-4990-A577-01BD689E9A89}"/>
              </a:ext>
            </a:extLst>
          </p:cNvPr>
          <p:cNvSpPr>
            <a:spLocks noGrp="1"/>
          </p:cNvSpPr>
          <p:nvPr/>
        </p:nvSpPr>
        <p:spPr>
          <a:xfrm>
            <a:off x="876300" y="5162550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Las primeras horas importan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9C074F7-E92C-4677-B1F8-C3075F5BA778}"/>
              </a:ext>
            </a:extLst>
          </p:cNvPr>
          <p:cNvSpPr>
            <a:spLocks noGrp="1"/>
          </p:cNvSpPr>
          <p:nvPr/>
        </p:nvSpPr>
        <p:spPr>
          <a:xfrm>
            <a:off x="876300" y="5810250"/>
            <a:ext cx="4953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138" lnSpcReduction="10000"/>
          </a:bodyPr>
          <a:lstStyle/>
          <a:p>
            <a:pPr algn="just">
              <a:lnSpc>
                <a:spcPct val="116000"/>
              </a:lnSpc>
              <a:buNone/>
              <a:defRPr sz="187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Si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sindicato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conoce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caso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tiempo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puede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conservar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pruebas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aclarar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tipo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procedimiento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evitar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que la persona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llegue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sola o improvise una </a:t>
            </a:r>
            <a:r>
              <a:rPr sz="187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explicación</a:t>
            </a:r>
            <a:r>
              <a:rPr sz="187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285C432-B795-4703-B25F-95DC6193113F}"/>
              </a:ext>
            </a:extLst>
          </p:cNvPr>
          <p:cNvSpPr>
            <a:spLocks noGrp="1"/>
          </p:cNvSpPr>
          <p:nvPr/>
        </p:nvSpPr>
        <p:spPr>
          <a:xfrm>
            <a:off x="552450" y="8496300"/>
            <a:ext cx="57531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3000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3000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La mejor defensa comienza antes de la reunión.</a:t>
            </a:r>
          </a:p>
        </p:txBody>
      </p:sp>
    </p:spTree>
    <p:extLst>
      <p:ext uri="{BB962C8B-B14F-4D97-AF65-F5344CB8AC3E}">
        <p14:creationId xmlns:p14="http://schemas.microsoft.com/office/powerpoint/2010/main" val="1496813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8CCEA35C-1A49-4EAD-9B55-E4190AC0441A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C85F658-1DE7-45BD-9ED0-172FAADD17EC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FUNCIÓN SINDICAL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8C0D32B-F4DD-4801-A3E4-2575B753D59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577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sindicato protege el proceso, no encubre conductas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52B077D-352F-4919-BFEC-D8228D36B5BE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F6D7943-16B7-463B-B52A-FD8DD84B8AF2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B86A972-53E8-4D30-B646-32C5A3601967}"/>
              </a:ext>
            </a:extLst>
          </p:cNvPr>
          <p:cNvSpPr>
            <a:spLocks noGrp="1"/>
          </p:cNvSpPr>
          <p:nvPr/>
        </p:nvSpPr>
        <p:spPr>
          <a:xfrm>
            <a:off x="552450" y="2857500"/>
            <a:ext cx="57531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393"/>
          </a:bodyPr>
          <a:lstStyle/>
          <a:p>
            <a:pPr algn="just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Acompañar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no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significa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negar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todo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ni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pelear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por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costumbre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Significa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exigir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reglas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claras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escuchar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 la persona,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información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preparar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respuesta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dejar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constancia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cualquier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irregularidad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AC7ABC7-2132-4BA3-BF64-2DF5F6B1F13C}"/>
              </a:ext>
            </a:extLst>
          </p:cNvPr>
          <p:cNvSpPr>
            <a:spLocks noGrp="1"/>
          </p:cNvSpPr>
          <p:nvPr/>
        </p:nvSpPr>
        <p:spPr>
          <a:xfrm>
            <a:off x="552450" y="5219700"/>
            <a:ext cx="5753100" cy="95250"/>
          </a:xfrm>
          <a:prstGeom prst="rect">
            <a:avLst/>
          </a:prstGeom>
          <a:solidFill>
            <a:srgbClr val="667052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E0F327E-AE8C-4BEB-8D3E-631B06FD2D92}"/>
              </a:ext>
            </a:extLst>
          </p:cNvPr>
          <p:cNvSpPr>
            <a:spLocks noGrp="1"/>
          </p:cNvSpPr>
          <p:nvPr/>
        </p:nvSpPr>
        <p:spPr>
          <a:xfrm>
            <a:off x="552450" y="5772150"/>
            <a:ext cx="575310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08000"/>
              </a:lnSpc>
              <a:buNone/>
              <a:defRPr sz="2325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La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representación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responsable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busca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dos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cosas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al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mismo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tiempo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: que se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aclaren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los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hechos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y que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nadie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sea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sancionado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sin una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oportunidad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real de </a:t>
            </a:r>
            <a:r>
              <a:rPr sz="23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defenderse</a:t>
            </a:r>
            <a:r>
              <a:rPr sz="23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58BA247-5FD1-44E9-8947-3DD06FCF13AB}"/>
              </a:ext>
            </a:extLst>
          </p:cNvPr>
          <p:cNvSpPr>
            <a:spLocks noGrp="1"/>
          </p:cNvSpPr>
          <p:nvPr/>
        </p:nvSpPr>
        <p:spPr>
          <a:xfrm>
            <a:off x="552450" y="9048750"/>
            <a:ext cx="57531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0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2100" b="0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Ser firme también es ser preciso.</a:t>
            </a:r>
          </a:p>
        </p:txBody>
      </p:sp>
    </p:spTree>
    <p:extLst>
      <p:ext uri="{BB962C8B-B14F-4D97-AF65-F5344CB8AC3E}">
        <p14:creationId xmlns:p14="http://schemas.microsoft.com/office/powerpoint/2010/main" val="1955301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E85C8F69-90DD-4AEE-808E-EBFE9E0249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858000" cy="4038600"/>
          </a:xfrm>
          <a:prstGeom prst="rect">
            <a:avLst/>
          </a:prstGeom>
          <a:solidFill>
            <a:srgbClr val="667052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1462C9A-BEEB-4D7E-8D10-3DB71399A75B}"/>
              </a:ext>
            </a:extLst>
          </p:cNvPr>
          <p:cNvSpPr>
            <a:spLocks noGrp="1"/>
          </p:cNvSpPr>
          <p:nvPr/>
        </p:nvSpPr>
        <p:spPr>
          <a:xfrm>
            <a:off x="552450" y="552450"/>
            <a:ext cx="85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27C13A4-9AF8-4F26-B3A2-6C487A7DE113}"/>
              </a:ext>
            </a:extLst>
          </p:cNvPr>
          <p:cNvSpPr>
            <a:spLocks noGrp="1"/>
          </p:cNvSpPr>
          <p:nvPr/>
        </p:nvSpPr>
        <p:spPr>
          <a:xfrm>
            <a:off x="552450" y="1219200"/>
            <a:ext cx="57531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034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Corrección disciplinaria interna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006CC16-FA86-4039-ADA6-2338F224DC7E}"/>
              </a:ext>
            </a:extLst>
          </p:cNvPr>
          <p:cNvSpPr>
            <a:spLocks noGrp="1"/>
          </p:cNvSpPr>
          <p:nvPr/>
        </p:nvSpPr>
        <p:spPr>
          <a:xfrm>
            <a:off x="552450" y="2400300"/>
            <a:ext cx="57531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725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Puede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incluir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amonestación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apercibimiento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u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otra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medida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prevista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en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las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Condiciones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Generales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de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Trabajo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. Hay que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revisar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ahí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las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faltas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autoridades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etapas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y </a:t>
            </a:r>
            <a:r>
              <a:rPr sz="1725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sanciones</a:t>
            </a:r>
            <a:r>
              <a:rPr sz="1725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9F753F1-F5D2-458C-BFD7-ED3018F525C5}"/>
              </a:ext>
            </a:extLst>
          </p:cNvPr>
          <p:cNvSpPr>
            <a:spLocks noGrp="1"/>
          </p:cNvSpPr>
          <p:nvPr/>
        </p:nvSpPr>
        <p:spPr>
          <a:xfrm>
            <a:off x="552450" y="4648200"/>
            <a:ext cx="857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CE6C6F-458F-4109-AA7C-D62431FD7AC9}"/>
              </a:ext>
            </a:extLst>
          </p:cNvPr>
          <p:cNvSpPr>
            <a:spLocks noGrp="1"/>
          </p:cNvSpPr>
          <p:nvPr/>
        </p:nvSpPr>
        <p:spPr>
          <a:xfrm>
            <a:off x="552450" y="5295900"/>
            <a:ext cx="57531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034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Acta por una posible causa de cese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26793A6-1E5D-4D33-B5EC-C7B898DD6D15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just">
              <a:lnSpc>
                <a:spcPct val="116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Si los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</a:t>
            </a:r>
            <a:r>
              <a:rPr lang="es-MX"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ueden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ubicarse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46,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fracción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V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EY Federal de Trabajadores al Servicio del Estado (LFTSE)</a:t>
            </a:r>
            <a:r>
              <a:rPr lang="es-MX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se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exige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levantar el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acta 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en términos del artículo 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46 Bis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de la propia Ley,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con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intervención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persona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trabajadora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de un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representante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75F4FA5-83D2-4AE1-A2AD-171D3492F2CD}"/>
              </a:ext>
            </a:extLst>
          </p:cNvPr>
          <p:cNvSpPr>
            <a:spLocks noGrp="1"/>
          </p:cNvSpPr>
          <p:nvPr/>
        </p:nvSpPr>
        <p:spPr>
          <a:xfrm>
            <a:off x="552450" y="8705850"/>
            <a:ext cx="5753100" cy="1390650"/>
          </a:xfrm>
          <a:prstGeom prst="roundRect">
            <a:avLst>
              <a:gd name="adj" fmla="val 10959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595A563-2F79-4834-9916-2750FC8ADE54}"/>
              </a:ext>
            </a:extLst>
          </p:cNvPr>
          <p:cNvSpPr>
            <a:spLocks noGrp="1"/>
          </p:cNvSpPr>
          <p:nvPr/>
        </p:nvSpPr>
        <p:spPr>
          <a:xfrm>
            <a:off x="819150" y="9010650"/>
            <a:ext cx="52197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93"/>
          </a:bodyPr>
          <a:lstStyle/>
          <a:p>
            <a:pPr algn="just">
              <a:lnSpc>
                <a:spcPct val="110000"/>
              </a:lnSpc>
              <a:buNone/>
              <a:defRPr sz="180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El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nombre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del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documento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no basta.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Importan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su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finalidad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, los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hechos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imputados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y la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consecuencia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que se </a:t>
            </a:r>
            <a:r>
              <a:rPr sz="180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pretende</a:t>
            </a:r>
            <a:r>
              <a:rPr sz="180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F41D506-587C-443B-8234-C2E31E2B85FA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67B7D76-1642-4539-B8CD-085B1B6D17E5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43051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AE8AB79-EEF8-455C-8F2B-7CF9E42A62C8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1AAE1F7-5B79-46CC-8833-E4FBB8589628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BASE LEGAL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C3B52FE-2660-489C-83D1-1E26E8F60BD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LFTSE da al sindicato tres puntos de apoyo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7BC8D3-5FE7-49C7-9FCC-FA750AABBFD8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128F383-57E8-4850-ACB7-EAB850CABF4B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5142C2A-8089-44E3-A753-F595AD02131F}"/>
              </a:ext>
            </a:extLst>
          </p:cNvPr>
          <p:cNvSpPr>
            <a:spLocks noGrp="1"/>
          </p:cNvSpPr>
          <p:nvPr/>
        </p:nvSpPr>
        <p:spPr>
          <a:xfrm>
            <a:off x="552450" y="32385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E1E61ED-E898-4613-A0B0-BC6039CEF1BA}"/>
              </a:ext>
            </a:extLst>
          </p:cNvPr>
          <p:cNvSpPr>
            <a:spLocks noGrp="1"/>
          </p:cNvSpPr>
          <p:nvPr/>
        </p:nvSpPr>
        <p:spPr>
          <a:xfrm>
            <a:off x="1181100" y="3219450"/>
            <a:ext cx="19050" cy="175260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3461452-56D6-41D0-ADA7-8C0AC047D85A}"/>
              </a:ext>
            </a:extLst>
          </p:cNvPr>
          <p:cNvSpPr>
            <a:spLocks noGrp="1"/>
          </p:cNvSpPr>
          <p:nvPr/>
        </p:nvSpPr>
        <p:spPr>
          <a:xfrm>
            <a:off x="1390650" y="3219450"/>
            <a:ext cx="491490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Representación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El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77,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fracción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IV,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obliga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al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sindicato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patrocinar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representar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 sus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miembros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lo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soliciten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8BB6B1C-3AE9-4EAA-BAC7-56F14DE84837}"/>
              </a:ext>
            </a:extLst>
          </p:cNvPr>
          <p:cNvSpPr>
            <a:spLocks noGrp="1"/>
          </p:cNvSpPr>
          <p:nvPr/>
        </p:nvSpPr>
        <p:spPr>
          <a:xfrm>
            <a:off x="552450" y="5257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D0AFDCB-2EFA-44CE-B657-4E78871AA225}"/>
              </a:ext>
            </a:extLst>
          </p:cNvPr>
          <p:cNvSpPr>
            <a:spLocks noGrp="1"/>
          </p:cNvSpPr>
          <p:nvPr/>
        </p:nvSpPr>
        <p:spPr>
          <a:xfrm>
            <a:off x="1181100" y="5238750"/>
            <a:ext cx="19050" cy="175260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422E0A9-A24E-48DB-B151-AC801254FD90}"/>
              </a:ext>
            </a:extLst>
          </p:cNvPr>
          <p:cNvSpPr>
            <a:spLocks noGrp="1"/>
          </p:cNvSpPr>
          <p:nvPr/>
        </p:nvSpPr>
        <p:spPr>
          <a:xfrm>
            <a:off x="1390650" y="5238750"/>
            <a:ext cx="491490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Reglas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disciplinarias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Los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87 y 88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señalan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que las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Condiciones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Generales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deben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establecer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disposiciones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disciplinarias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la forma de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aplicarlas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09249E9-3A9F-4973-8EDE-13166455C115}"/>
              </a:ext>
            </a:extLst>
          </p:cNvPr>
          <p:cNvSpPr>
            <a:spLocks noGrp="1"/>
          </p:cNvSpPr>
          <p:nvPr/>
        </p:nvSpPr>
        <p:spPr>
          <a:xfrm>
            <a:off x="552450" y="72771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89C3FD2-76BA-4521-981E-8E22E8918CC1}"/>
              </a:ext>
            </a:extLst>
          </p:cNvPr>
          <p:cNvSpPr>
            <a:spLocks noGrp="1"/>
          </p:cNvSpPr>
          <p:nvPr/>
        </p:nvSpPr>
        <p:spPr>
          <a:xfrm>
            <a:off x="1181100" y="7258050"/>
            <a:ext cx="19050" cy="175260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F83DC9C-CDBF-4F1B-B9D1-EA4D930A749D}"/>
              </a:ext>
            </a:extLst>
          </p:cNvPr>
          <p:cNvSpPr>
            <a:spLocks noGrp="1"/>
          </p:cNvSpPr>
          <p:nvPr/>
        </p:nvSpPr>
        <p:spPr>
          <a:xfrm>
            <a:off x="1390650" y="7258050"/>
            <a:ext cx="491490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Acta de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posible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cese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El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46 Bis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prevé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intervención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persona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trabajadora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de un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representante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del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sindicato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respectivo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127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00B360B-609B-4BD2-A9D1-CD89B37BA0B6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8E45B0B-B135-4E7E-85BD-0057DA209612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ALCANCE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0B3D287-4DC2-4826-AFE0-E952D5787B9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¿Cuándo debe activar su intervención el sindicato?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FFD778C-A639-41CA-81E4-CA2C65C02B98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6D86CB-612A-4E25-9486-475B05B6FAE5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AC7A2C7A-8FE4-40AC-9F0B-30F10EF16705}"/>
              </a:ext>
            </a:extLst>
          </p:cNvPr>
          <p:cNvSpPr>
            <a:spLocks noGrp="1"/>
          </p:cNvSpPr>
          <p:nvPr/>
        </p:nvSpPr>
        <p:spPr>
          <a:xfrm>
            <a:off x="552450" y="32861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A8813BE-CC13-438C-BD6B-BE822B6A7FE8}"/>
              </a:ext>
            </a:extLst>
          </p:cNvPr>
          <p:cNvSpPr>
            <a:spLocks noGrp="1"/>
          </p:cNvSpPr>
          <p:nvPr/>
        </p:nvSpPr>
        <p:spPr>
          <a:xfrm>
            <a:off x="1009650" y="3238500"/>
            <a:ext cx="5295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 una persona afiliada solicita representación o defensa.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E5B3456-AB68-433C-90E4-F651100E1192}"/>
              </a:ext>
            </a:extLst>
          </p:cNvPr>
          <p:cNvSpPr>
            <a:spLocks noGrp="1"/>
          </p:cNvSpPr>
          <p:nvPr/>
        </p:nvSpPr>
        <p:spPr>
          <a:xfrm>
            <a:off x="552450" y="43148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7A2DCB3-7324-4A08-9A71-878AB38CFE37}"/>
              </a:ext>
            </a:extLst>
          </p:cNvPr>
          <p:cNvSpPr>
            <a:spLocks noGrp="1"/>
          </p:cNvSpPr>
          <p:nvPr/>
        </p:nvSpPr>
        <p:spPr>
          <a:xfrm>
            <a:off x="1009650" y="4267200"/>
            <a:ext cx="5295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 las Condiciones Generales de Trabajo prevén participación sindical.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294E17C-0EDB-4D3B-8FAC-858AE230B399}"/>
              </a:ext>
            </a:extLst>
          </p:cNvPr>
          <p:cNvSpPr>
            <a:spLocks noGrp="1"/>
          </p:cNvSpPr>
          <p:nvPr/>
        </p:nvSpPr>
        <p:spPr>
          <a:xfrm>
            <a:off x="552450" y="53435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A658984-C711-4D73-ABC4-CBD1DBF009A3}"/>
              </a:ext>
            </a:extLst>
          </p:cNvPr>
          <p:cNvSpPr>
            <a:spLocks noGrp="1"/>
          </p:cNvSpPr>
          <p:nvPr/>
        </p:nvSpPr>
        <p:spPr>
          <a:xfrm>
            <a:off x="1009650" y="5295900"/>
            <a:ext cx="5295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levanta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acta 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prevista en </a:t>
            </a:r>
            <a:r>
              <a:rPr lang="es-MX"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artículo </a:t>
            </a: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46 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Bis por una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posible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causa de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cese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682039E-1AEB-4769-8027-11AD3BDC6C72}"/>
              </a:ext>
            </a:extLst>
          </p:cNvPr>
          <p:cNvSpPr>
            <a:spLocks noGrp="1"/>
          </p:cNvSpPr>
          <p:nvPr/>
        </p:nvSpPr>
        <p:spPr>
          <a:xfrm>
            <a:off x="552450" y="63722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9D97597-57C4-4C81-9A62-9758903DF6C7}"/>
              </a:ext>
            </a:extLst>
          </p:cNvPr>
          <p:cNvSpPr>
            <a:spLocks noGrp="1"/>
          </p:cNvSpPr>
          <p:nvPr/>
        </p:nvSpPr>
        <p:spPr>
          <a:xfrm>
            <a:off x="1009650" y="6324600"/>
            <a:ext cx="52959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 la medida también afecta derechos colectivos o revela una práctica general.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8C6AA191-8DC3-4B66-99AC-FD3DAC0DD85F}"/>
              </a:ext>
            </a:extLst>
          </p:cNvPr>
          <p:cNvSpPr>
            <a:spLocks noGrp="1"/>
          </p:cNvSpPr>
          <p:nvPr/>
        </p:nvSpPr>
        <p:spPr>
          <a:xfrm>
            <a:off x="552450" y="7810500"/>
            <a:ext cx="5753100" cy="1924050"/>
          </a:xfrm>
          <a:prstGeom prst="roundRect">
            <a:avLst>
              <a:gd name="adj" fmla="val 8911"/>
            </a:avLst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DAD9B70-54C5-4BBA-8D39-48BBC5BCC9F4}"/>
              </a:ext>
            </a:extLst>
          </p:cNvPr>
          <p:cNvSpPr>
            <a:spLocks noGrp="1"/>
          </p:cNvSpPr>
          <p:nvPr/>
        </p:nvSpPr>
        <p:spPr>
          <a:xfrm>
            <a:off x="838200" y="8134350"/>
            <a:ext cx="5143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100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Precisión importante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D19C1D4-0A2B-4733-87C6-EA185BF8A9E7}"/>
              </a:ext>
            </a:extLst>
          </p:cNvPr>
          <p:cNvSpPr>
            <a:spLocks noGrp="1"/>
          </p:cNvSpPr>
          <p:nvPr/>
        </p:nvSpPr>
        <p:spPr>
          <a:xfrm>
            <a:off x="838200" y="8743950"/>
            <a:ext cx="5143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25"/>
          </a:bodyPr>
          <a:lstStyle/>
          <a:p>
            <a:pPr algn="just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LFTSE no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convierte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automáticamente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cualquier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entrevista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acta de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hechos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procedimiento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del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46 Bis. Por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eso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hay que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identificar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objeto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riesgo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desde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6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citación</a:t>
            </a:r>
            <a:r>
              <a:rPr sz="16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0730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7763" b="7763"/>
          <a:stretch>
            <a:fillRect/>
          </a:stretch>
        </p:blipFill>
        <p:spPr>
          <a:xfrm>
            <a:off x="0" y="0"/>
            <a:ext cx="6858000" cy="7239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6E117C8-735D-4D20-A9FE-5CE51673DF5D}"/>
              </a:ext>
            </a:extLst>
          </p:cNvPr>
          <p:cNvSpPr>
            <a:spLocks noGrp="1"/>
          </p:cNvSpPr>
          <p:nvPr/>
        </p:nvSpPr>
        <p:spPr>
          <a:xfrm>
            <a:off x="0" y="6953250"/>
            <a:ext cx="6858000" cy="5238750"/>
          </a:xfrm>
          <a:prstGeom prst="rect">
            <a:avLst/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4D62E70-FCDA-4E98-96CB-5B8B8A2B0E45}"/>
              </a:ext>
            </a:extLst>
          </p:cNvPr>
          <p:cNvSpPr>
            <a:spLocks noGrp="1"/>
          </p:cNvSpPr>
          <p:nvPr/>
        </p:nvSpPr>
        <p:spPr>
          <a:xfrm>
            <a:off x="552450" y="7562850"/>
            <a:ext cx="704850" cy="76200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8CD3201-6C16-4B33-8386-C6F57142D919}"/>
              </a:ext>
            </a:extLst>
          </p:cNvPr>
          <p:cNvSpPr>
            <a:spLocks noGrp="1"/>
          </p:cNvSpPr>
          <p:nvPr/>
        </p:nvSpPr>
        <p:spPr>
          <a:xfrm>
            <a:off x="552450" y="79057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ETAPA 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133E2D6-98C8-429B-A4FD-B2CABA7231D4}"/>
              </a:ext>
            </a:extLst>
          </p:cNvPr>
          <p:cNvSpPr>
            <a:spLocks noGrp="1"/>
          </p:cNvSpPr>
          <p:nvPr/>
        </p:nvSpPr>
        <p:spPr>
          <a:xfrm>
            <a:off x="552450" y="8420100"/>
            <a:ext cx="575310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9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39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Desde la primera citación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ED65C5A-C65C-43E2-845A-DB3D475A3335}"/>
              </a:ext>
            </a:extLst>
          </p:cNvPr>
          <p:cNvSpPr>
            <a:spLocks noGrp="1"/>
          </p:cNvSpPr>
          <p:nvPr/>
        </p:nvSpPr>
        <p:spPr>
          <a:xfrm>
            <a:off x="552450" y="10210800"/>
            <a:ext cx="55435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6000"/>
              </a:lnSpc>
              <a:buNone/>
              <a:defRPr sz="1800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El sindicato debe entrar al caso cuando todavía es posible ordenar los hechos y proteger la evidencia.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1BACB98-6A6D-422A-A743-13D482A4CD56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EDE9082-BAB6-4B2A-84CE-77620537215C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3856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68CF56A2-EB1F-46DB-9636-B83A6BC63AC6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C5D07C5-0A3F-40CD-B56C-6373113DD669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PRIMERA REACCIÓN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E48C11D-14D6-47E2-A31E-4259CF55293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citación se revisa antes de contestar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B40BE9-DADC-40B8-B715-3B82F7C29EE2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CF75A8-DCDA-4761-AE2C-6E1716FBB5E7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2F2E84C-476B-44C4-952D-E0B763E2569D}"/>
              </a:ext>
            </a:extLst>
          </p:cNvPr>
          <p:cNvSpPr>
            <a:spLocks noGrp="1"/>
          </p:cNvSpPr>
          <p:nvPr/>
        </p:nvSpPr>
        <p:spPr>
          <a:xfrm>
            <a:off x="552450" y="30956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33983C2-295D-42E5-8F37-6950271A3A4A}"/>
              </a:ext>
            </a:extLst>
          </p:cNvPr>
          <p:cNvSpPr>
            <a:spLocks noGrp="1"/>
          </p:cNvSpPr>
          <p:nvPr/>
        </p:nvSpPr>
        <p:spPr>
          <a:xfrm>
            <a:off x="1009650" y="304800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¿Quién la emite y con qué cargo o facultad?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9266F21A-2FF4-4E83-A40B-51CAEF38B263}"/>
              </a:ext>
            </a:extLst>
          </p:cNvPr>
          <p:cNvSpPr>
            <a:spLocks noGrp="1"/>
          </p:cNvSpPr>
          <p:nvPr/>
        </p:nvSpPr>
        <p:spPr>
          <a:xfrm>
            <a:off x="552450" y="39528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0542995-4296-4E8C-9C85-8E4C6492C83B}"/>
              </a:ext>
            </a:extLst>
          </p:cNvPr>
          <p:cNvSpPr>
            <a:spLocks noGrp="1"/>
          </p:cNvSpPr>
          <p:nvPr/>
        </p:nvSpPr>
        <p:spPr>
          <a:xfrm>
            <a:off x="1009650" y="390525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¿Qué hechos señala, con fecha, lugar y circunstancias?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5518D637-84AB-449F-9E16-F8424766F11D}"/>
              </a:ext>
            </a:extLst>
          </p:cNvPr>
          <p:cNvSpPr>
            <a:spLocks noGrp="1"/>
          </p:cNvSpPr>
          <p:nvPr/>
        </p:nvSpPr>
        <p:spPr>
          <a:xfrm>
            <a:off x="552450" y="48101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8A2B780-E62D-4143-A651-12C1217C2FD0}"/>
              </a:ext>
            </a:extLst>
          </p:cNvPr>
          <p:cNvSpPr>
            <a:spLocks noGrp="1"/>
          </p:cNvSpPr>
          <p:nvPr/>
        </p:nvSpPr>
        <p:spPr>
          <a:xfrm>
            <a:off x="1009650" y="476250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¿Para qué cita: entrevista, acta, audiencia o notificación?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CCE834B-1D11-446C-843C-0D17059C3FCA}"/>
              </a:ext>
            </a:extLst>
          </p:cNvPr>
          <p:cNvSpPr>
            <a:spLocks noGrp="1"/>
          </p:cNvSpPr>
          <p:nvPr/>
        </p:nvSpPr>
        <p:spPr>
          <a:xfrm>
            <a:off x="552450" y="56673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2D6B9BC-AF1D-47B2-BF20-42518CC344CA}"/>
              </a:ext>
            </a:extLst>
          </p:cNvPr>
          <p:cNvSpPr>
            <a:spLocks noGrp="1"/>
          </p:cNvSpPr>
          <p:nvPr/>
        </p:nvSpPr>
        <p:spPr>
          <a:xfrm>
            <a:off x="1009650" y="561975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¿Menciona fundamento, posible consecuencia y documentos?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5A832CE3-9F84-4C6C-A8CC-5A9D51DD1367}"/>
              </a:ext>
            </a:extLst>
          </p:cNvPr>
          <p:cNvSpPr>
            <a:spLocks noGrp="1"/>
          </p:cNvSpPr>
          <p:nvPr/>
        </p:nvSpPr>
        <p:spPr>
          <a:xfrm>
            <a:off x="552450" y="65246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121D9059-B5E0-41D7-AF2A-1D78F1892AD2}"/>
              </a:ext>
            </a:extLst>
          </p:cNvPr>
          <p:cNvSpPr>
            <a:spLocks noGrp="1"/>
          </p:cNvSpPr>
          <p:nvPr/>
        </p:nvSpPr>
        <p:spPr>
          <a:xfrm>
            <a:off x="1009650" y="647700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¿Cuándo debe comparecer y qué plazo existe para responder?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4974DF4-2DA7-4C4E-B428-3063F9483C7B}"/>
              </a:ext>
            </a:extLst>
          </p:cNvPr>
          <p:cNvSpPr>
            <a:spLocks noGrp="1"/>
          </p:cNvSpPr>
          <p:nvPr/>
        </p:nvSpPr>
        <p:spPr>
          <a:xfrm>
            <a:off x="552450" y="73818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FBA98BD-E308-4367-B831-7DD7894177BC}"/>
              </a:ext>
            </a:extLst>
          </p:cNvPr>
          <p:cNvSpPr>
            <a:spLocks noGrp="1"/>
          </p:cNvSpPr>
          <p:nvPr/>
        </p:nvSpPr>
        <p:spPr>
          <a:xfrm>
            <a:off x="1009650" y="7334250"/>
            <a:ext cx="5295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¿Permite acompañamiento y entrega copia íntegra?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AD5B7D60-8CFF-4894-96C4-8E0FC29BEDD3}"/>
              </a:ext>
            </a:extLst>
          </p:cNvPr>
          <p:cNvSpPr>
            <a:spLocks noGrp="1"/>
          </p:cNvSpPr>
          <p:nvPr/>
        </p:nvSpPr>
        <p:spPr>
          <a:xfrm>
            <a:off x="552450" y="9029700"/>
            <a:ext cx="5753100" cy="1181100"/>
          </a:xfrm>
          <a:prstGeom prst="roundRect">
            <a:avLst>
              <a:gd name="adj" fmla="val 12903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945B49EF-9293-4C4B-A787-6DAE254BD041}"/>
              </a:ext>
            </a:extLst>
          </p:cNvPr>
          <p:cNvSpPr>
            <a:spLocks noGrp="1"/>
          </p:cNvSpPr>
          <p:nvPr/>
        </p:nvSpPr>
        <p:spPr>
          <a:xfrm>
            <a:off x="800100" y="9334500"/>
            <a:ext cx="52578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725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Si algo es ambiguo, conviene pedir aclaración por escrito sin dejar vencer la fecha señalada.</a:t>
            </a:r>
          </a:p>
        </p:txBody>
      </p:sp>
    </p:spTree>
    <p:extLst>
      <p:ext uri="{BB962C8B-B14F-4D97-AF65-F5344CB8AC3E}">
        <p14:creationId xmlns:p14="http://schemas.microsoft.com/office/powerpoint/2010/main" val="1407902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9DB5E9D2-40DD-4D8E-B965-1890E6D499B0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D1F588-6091-4515-833F-73458AFB8246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CONTROL DEL CASO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EDDCE5D-1787-4584-BDD6-FD106AD5D02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182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En las primeras 24 horas se abre un expediente sindical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30B174F-F6A4-4A42-B881-A378B43CE7FF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AD9B21D-EE7A-4F17-929E-6E4D57EC3DA8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C3C40EE-E203-4849-A053-FDB86DD95742}"/>
              </a:ext>
            </a:extLst>
          </p:cNvPr>
          <p:cNvSpPr>
            <a:spLocks noGrp="1"/>
          </p:cNvSpPr>
          <p:nvPr/>
        </p:nvSpPr>
        <p:spPr>
          <a:xfrm>
            <a:off x="552450" y="28765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085"/>
          </a:bodyPr>
          <a:lstStyle/>
          <a:p>
            <a:pPr algn="just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sindicato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necesita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su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propia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copia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organizada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No debe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depender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únicamente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del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archivo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dependencia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ni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fotografías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dispersas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teléfono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B13E670-92FF-486F-8C47-B06224514C68}"/>
              </a:ext>
            </a:extLst>
          </p:cNvPr>
          <p:cNvSpPr>
            <a:spLocks noGrp="1"/>
          </p:cNvSpPr>
          <p:nvPr/>
        </p:nvSpPr>
        <p:spPr>
          <a:xfrm>
            <a:off x="552450" y="4876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9E86BA0-EE88-489E-A670-44AE455F4A8E}"/>
              </a:ext>
            </a:extLst>
          </p:cNvPr>
          <p:cNvSpPr>
            <a:spLocks noGrp="1"/>
          </p:cNvSpPr>
          <p:nvPr/>
        </p:nvSpPr>
        <p:spPr>
          <a:xfrm>
            <a:off x="1181100" y="4857750"/>
            <a:ext cx="19050" cy="6667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1491A6A-3B47-45BA-8D9C-0D7829AA393D}"/>
              </a:ext>
            </a:extLst>
          </p:cNvPr>
          <p:cNvSpPr>
            <a:spLocks noGrp="1"/>
          </p:cNvSpPr>
          <p:nvPr/>
        </p:nvSpPr>
        <p:spPr>
          <a:xfrm>
            <a:off x="1390650" y="4857750"/>
            <a:ext cx="491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Citación y constancia de recepción.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2148693-0E23-40EA-8091-2988E157D779}"/>
              </a:ext>
            </a:extLst>
          </p:cNvPr>
          <p:cNvSpPr>
            <a:spLocks noGrp="1"/>
          </p:cNvSpPr>
          <p:nvPr/>
        </p:nvSpPr>
        <p:spPr>
          <a:xfrm>
            <a:off x="552450" y="57150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BC35028-BCBF-46D8-98FF-8028B314F57A}"/>
              </a:ext>
            </a:extLst>
          </p:cNvPr>
          <p:cNvSpPr>
            <a:spLocks noGrp="1"/>
          </p:cNvSpPr>
          <p:nvPr/>
        </p:nvSpPr>
        <p:spPr>
          <a:xfrm>
            <a:off x="1181100" y="5695950"/>
            <a:ext cx="19050" cy="6667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5A4525C-9B7E-4097-9D76-FDC778A9E17D}"/>
              </a:ext>
            </a:extLst>
          </p:cNvPr>
          <p:cNvSpPr>
            <a:spLocks noGrp="1"/>
          </p:cNvSpPr>
          <p:nvPr/>
        </p:nvSpPr>
        <p:spPr>
          <a:xfrm>
            <a:off x="1390650" y="5695950"/>
            <a:ext cx="491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Entrevista inicial y datos de contacto.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5DD4E5C-19BA-4829-B73B-C662A5E9CF8E}"/>
              </a:ext>
            </a:extLst>
          </p:cNvPr>
          <p:cNvSpPr>
            <a:spLocks noGrp="1"/>
          </p:cNvSpPr>
          <p:nvPr/>
        </p:nvSpPr>
        <p:spPr>
          <a:xfrm>
            <a:off x="552450" y="65532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E45614-09A1-4779-9ABD-7329AB8AD357}"/>
              </a:ext>
            </a:extLst>
          </p:cNvPr>
          <p:cNvSpPr>
            <a:spLocks noGrp="1"/>
          </p:cNvSpPr>
          <p:nvPr/>
        </p:nvSpPr>
        <p:spPr>
          <a:xfrm>
            <a:off x="1181100" y="6534150"/>
            <a:ext cx="19050" cy="6667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930705B-B3F1-4302-B0CC-FE675C9EDC76}"/>
              </a:ext>
            </a:extLst>
          </p:cNvPr>
          <p:cNvSpPr>
            <a:spLocks noGrp="1"/>
          </p:cNvSpPr>
          <p:nvPr/>
        </p:nvSpPr>
        <p:spPr>
          <a:xfrm>
            <a:off x="1390650" y="6534150"/>
            <a:ext cx="491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Cronología de hechos.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CA3626B-E08A-44B3-8C00-9A3B9D96D931}"/>
              </a:ext>
            </a:extLst>
          </p:cNvPr>
          <p:cNvSpPr>
            <a:spLocks noGrp="1"/>
          </p:cNvSpPr>
          <p:nvPr/>
        </p:nvSpPr>
        <p:spPr>
          <a:xfrm>
            <a:off x="552450" y="73914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4E27F67-074D-474A-97A4-0837D027841D}"/>
              </a:ext>
            </a:extLst>
          </p:cNvPr>
          <p:cNvSpPr>
            <a:spLocks noGrp="1"/>
          </p:cNvSpPr>
          <p:nvPr/>
        </p:nvSpPr>
        <p:spPr>
          <a:xfrm>
            <a:off x="1181100" y="7372350"/>
            <a:ext cx="19050" cy="6667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705E102-B112-4EC4-967C-6F0316AAE81C}"/>
              </a:ext>
            </a:extLst>
          </p:cNvPr>
          <p:cNvSpPr>
            <a:spLocks noGrp="1"/>
          </p:cNvSpPr>
          <p:nvPr/>
        </p:nvSpPr>
        <p:spPr>
          <a:xfrm>
            <a:off x="1390650" y="7372350"/>
            <a:ext cx="491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Pruebas disponibles y pendientes.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223DBDC-C80F-4368-B21C-C081627756BC}"/>
              </a:ext>
            </a:extLst>
          </p:cNvPr>
          <p:cNvSpPr>
            <a:spLocks noGrp="1"/>
          </p:cNvSpPr>
          <p:nvPr/>
        </p:nvSpPr>
        <p:spPr>
          <a:xfrm>
            <a:off x="552450" y="82296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9566D3C-EE8C-4542-851F-CF6CF5DCADEC}"/>
              </a:ext>
            </a:extLst>
          </p:cNvPr>
          <p:cNvSpPr>
            <a:spLocks noGrp="1"/>
          </p:cNvSpPr>
          <p:nvPr/>
        </p:nvSpPr>
        <p:spPr>
          <a:xfrm>
            <a:off x="1181100" y="8210550"/>
            <a:ext cx="19050" cy="6667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1167801-E6D0-43D6-B924-AB4B18D66E1B}"/>
              </a:ext>
            </a:extLst>
          </p:cNvPr>
          <p:cNvSpPr>
            <a:spLocks noGrp="1"/>
          </p:cNvSpPr>
          <p:nvPr/>
        </p:nvSpPr>
        <p:spPr>
          <a:xfrm>
            <a:off x="1390650" y="8210550"/>
            <a:ext cx="4914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Normas aplicables y próximos plazos.</a:t>
            </a:r>
          </a:p>
        </p:txBody>
      </p:sp>
    </p:spTree>
    <p:extLst>
      <p:ext uri="{BB962C8B-B14F-4D97-AF65-F5344CB8AC3E}">
        <p14:creationId xmlns:p14="http://schemas.microsoft.com/office/powerpoint/2010/main" val="773472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10764" b="10764"/>
          <a:stretch>
            <a:fillRect/>
          </a:stretch>
        </p:blipFill>
        <p:spPr>
          <a:xfrm>
            <a:off x="0" y="0"/>
            <a:ext cx="6858000" cy="67246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9BC4B5C-8B4C-4434-9835-DDF188A3B2AA}"/>
              </a:ext>
            </a:extLst>
          </p:cNvPr>
          <p:cNvSpPr>
            <a:spLocks noGrp="1"/>
          </p:cNvSpPr>
          <p:nvPr/>
        </p:nvSpPr>
        <p:spPr>
          <a:xfrm>
            <a:off x="0" y="6438900"/>
            <a:ext cx="6858000" cy="5753100"/>
          </a:xfrm>
          <a:prstGeom prst="rect">
            <a:avLst/>
          </a:prstGeom>
          <a:solidFill>
            <a:srgbClr val="FFF9EE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02CA339-1805-43A4-8993-22199BECD2F0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685800" cy="66675"/>
          </a:xfrm>
          <a:prstGeom prst="rect">
            <a:avLst/>
          </a:prstGeom>
          <a:solidFill>
            <a:srgbClr val="326966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E6F991E-1878-4860-A940-08BE81E845ED}"/>
              </a:ext>
            </a:extLst>
          </p:cNvPr>
          <p:cNvSpPr>
            <a:spLocks noGrp="1"/>
          </p:cNvSpPr>
          <p:nvPr/>
        </p:nvSpPr>
        <p:spPr>
          <a:xfrm>
            <a:off x="552450" y="72961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ENTREVISTA INICIAL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DA93295-AB3E-4191-9507-C14FDD006DEF}"/>
              </a:ext>
            </a:extLst>
          </p:cNvPr>
          <p:cNvSpPr>
            <a:spLocks noGrp="1"/>
          </p:cNvSpPr>
          <p:nvPr/>
        </p:nvSpPr>
        <p:spPr>
          <a:xfrm>
            <a:off x="552450" y="7753350"/>
            <a:ext cx="57531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2614"/>
          </a:bodyPr>
          <a:lstStyle/>
          <a:p>
            <a:pPr algn="l">
              <a:lnSpc>
                <a:spcPct val="99000"/>
              </a:lnSpc>
              <a:buNone/>
              <a:defRPr sz="3525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525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Escuchar primero evita defender una versión incompleta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B851A20-B1E5-48FF-B8C5-0000BE024142}"/>
              </a:ext>
            </a:extLst>
          </p:cNvPr>
          <p:cNvSpPr>
            <a:spLocks noGrp="1"/>
          </p:cNvSpPr>
          <p:nvPr/>
        </p:nvSpPr>
        <p:spPr>
          <a:xfrm>
            <a:off x="552450" y="9277350"/>
            <a:ext cx="5753100" cy="167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entrevista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no es un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interrogatorio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Se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piden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fechas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personas,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documentos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antecedentes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; se distingue lo que la persona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vio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lo que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supone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; y no se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promete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resultado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antes de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expediente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F4A527B-331D-400F-9203-FA714E7CD9CB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D70C1B2-7785-40FA-ADD0-91833A2B5927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51038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9804DA8-D5E3-4E88-B530-3041E8485630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2E58A41-D4AB-4871-B0DC-7169FEA04C4C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PRUEBA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BD28777-3584-4DD7-B203-B56EDB54A8E7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evidencia se protege desde el inicio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809D6EA-B1E0-42A5-B7C9-FF7792DCCBE1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9353B04-76CC-47D0-96DD-4285653C48B7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90408C2-5C37-4AFC-A68D-40D860DD71C7}"/>
              </a:ext>
            </a:extLst>
          </p:cNvPr>
          <p:cNvSpPr>
            <a:spLocks noGrp="1"/>
          </p:cNvSpPr>
          <p:nvPr/>
        </p:nvSpPr>
        <p:spPr>
          <a:xfrm>
            <a:off x="552450" y="2857500"/>
            <a:ext cx="5753100" cy="167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Puede ser útil conservar controles de asistencia, oficios, correos, mensajes, órdenes de trabajo, reportes, certificados médicos, recibos, fotografías y datos de posibles testigos.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0CF852B-CE5A-4C34-A8C6-3E27B9DD6AF3}"/>
              </a:ext>
            </a:extLst>
          </p:cNvPr>
          <p:cNvSpPr>
            <a:spLocks noGrp="1"/>
          </p:cNvSpPr>
          <p:nvPr/>
        </p:nvSpPr>
        <p:spPr>
          <a:xfrm>
            <a:off x="552450" y="5124450"/>
            <a:ext cx="5753100" cy="1828800"/>
          </a:xfrm>
          <a:prstGeom prst="roundRect">
            <a:avLst>
              <a:gd name="adj" fmla="val 9375"/>
            </a:avLst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59E0AA4-A99D-4B4B-86F5-B6747CFC6C6E}"/>
              </a:ext>
            </a:extLst>
          </p:cNvPr>
          <p:cNvSpPr>
            <a:spLocks noGrp="1"/>
          </p:cNvSpPr>
          <p:nvPr/>
        </p:nvSpPr>
        <p:spPr>
          <a:xfrm>
            <a:off x="838200" y="5467350"/>
            <a:ext cx="514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Tres reglas sencillas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BD69DC1-3FAE-4595-BC83-DEE9495AE359}"/>
              </a:ext>
            </a:extLst>
          </p:cNvPr>
          <p:cNvSpPr>
            <a:spLocks noGrp="1"/>
          </p:cNvSpPr>
          <p:nvPr/>
        </p:nvSpPr>
        <p:spPr>
          <a:xfrm>
            <a:off x="838200" y="6115050"/>
            <a:ext cx="5143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328"/>
          </a:bodyPr>
          <a:lstStyle/>
          <a:p>
            <a:pPr algn="l">
              <a:lnSpc>
                <a:spcPct val="113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Conservar el original. Guardar una copia íntegra. Registrar cuándo y de dónde se obtuvo.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083ECDF-F0D3-4B42-A77F-DFFDE67CAFB0}"/>
              </a:ext>
            </a:extLst>
          </p:cNvPr>
          <p:cNvSpPr>
            <a:spLocks noGrp="1"/>
          </p:cNvSpPr>
          <p:nvPr/>
        </p:nvSpPr>
        <p:spPr>
          <a:xfrm>
            <a:off x="552450" y="7791450"/>
            <a:ext cx="57531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6000"/>
              </a:lnSpc>
              <a:buNone/>
              <a:defRPr sz="25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55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No se alteran archivos, no se fabrican conversaciones y no se obtienen datos violando la privacidad de otras personas.</a:t>
            </a:r>
          </a:p>
        </p:txBody>
      </p:sp>
    </p:spTree>
    <p:extLst>
      <p:ext uri="{BB962C8B-B14F-4D97-AF65-F5344CB8AC3E}">
        <p14:creationId xmlns:p14="http://schemas.microsoft.com/office/powerpoint/2010/main" val="36256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>
            <a:extLst>
              <a:ext uri="{FF2B5EF4-FFF2-40B4-BE49-F238E27FC236}">
                <a16:creationId xmlns:a16="http://schemas.microsoft.com/office/drawing/2014/main" id="{F0B01594-0E30-47D5-9585-A214083A2A1F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CA76032-1189-4A6E-BCBD-F0CB3FF56E9A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ORDEN DE HECHOS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F75961A-75AD-4C2D-A02C-5452757C875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Una cronología limpia evita contradicciones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EC80E79-E721-4220-A534-0DBB896E1E49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3517223-B82C-4A7C-8DC4-98040FEEA075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23DABE3-3744-4B4A-902C-1D61A899EECC}"/>
              </a:ext>
            </a:extLst>
          </p:cNvPr>
          <p:cNvSpPr>
            <a:spLocks noGrp="1"/>
          </p:cNvSpPr>
          <p:nvPr/>
        </p:nvSpPr>
        <p:spPr>
          <a:xfrm>
            <a:off x="552450" y="31623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75B2A20-5954-4481-9420-A9D13F176836}"/>
              </a:ext>
            </a:extLst>
          </p:cNvPr>
          <p:cNvSpPr>
            <a:spLocks noGrp="1"/>
          </p:cNvSpPr>
          <p:nvPr/>
        </p:nvSpPr>
        <p:spPr>
          <a:xfrm>
            <a:off x="1181100" y="3143250"/>
            <a:ext cx="19050" cy="1190625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B37B085-46AD-4DBC-9370-850DC25AF6F6}"/>
              </a:ext>
            </a:extLst>
          </p:cNvPr>
          <p:cNvSpPr>
            <a:spLocks noGrp="1"/>
          </p:cNvSpPr>
          <p:nvPr/>
        </p:nvSpPr>
        <p:spPr>
          <a:xfrm>
            <a:off x="1390650" y="3143250"/>
            <a:ext cx="49149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Antes. ¿Qué tareas, instrucciones o conflictos existían?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9F2B83-C521-434F-90C3-F320F638075D}"/>
              </a:ext>
            </a:extLst>
          </p:cNvPr>
          <p:cNvSpPr>
            <a:spLocks noGrp="1"/>
          </p:cNvSpPr>
          <p:nvPr/>
        </p:nvSpPr>
        <p:spPr>
          <a:xfrm>
            <a:off x="552450" y="458152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6909EB6-AE33-4482-87E8-23A55106B0C1}"/>
              </a:ext>
            </a:extLst>
          </p:cNvPr>
          <p:cNvSpPr>
            <a:spLocks noGrp="1"/>
          </p:cNvSpPr>
          <p:nvPr/>
        </p:nvSpPr>
        <p:spPr>
          <a:xfrm>
            <a:off x="1181100" y="4562475"/>
            <a:ext cx="19050" cy="1190625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C7FBD-DC32-44B0-9800-0D2E2AA215FA}"/>
              </a:ext>
            </a:extLst>
          </p:cNvPr>
          <p:cNvSpPr>
            <a:spLocks noGrp="1"/>
          </p:cNvSpPr>
          <p:nvPr/>
        </p:nvSpPr>
        <p:spPr>
          <a:xfrm>
            <a:off x="1390650" y="4562475"/>
            <a:ext cx="49149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 central. ¿Qué ocurrió, cuándo, dónde y quién estaba presente?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4DCA5E9-94E4-4807-9483-B0C4E6E1D60A}"/>
              </a:ext>
            </a:extLst>
          </p:cNvPr>
          <p:cNvSpPr>
            <a:spLocks noGrp="1"/>
          </p:cNvSpPr>
          <p:nvPr/>
        </p:nvSpPr>
        <p:spPr>
          <a:xfrm>
            <a:off x="552450" y="60007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6125C1A-351C-455C-9BD5-29AD6EBF228B}"/>
              </a:ext>
            </a:extLst>
          </p:cNvPr>
          <p:cNvSpPr>
            <a:spLocks noGrp="1"/>
          </p:cNvSpPr>
          <p:nvPr/>
        </p:nvSpPr>
        <p:spPr>
          <a:xfrm>
            <a:off x="1181100" y="5981700"/>
            <a:ext cx="19050" cy="1190625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691105-4D31-4A07-A4DA-B7BB09933BE9}"/>
              </a:ext>
            </a:extLst>
          </p:cNvPr>
          <p:cNvSpPr>
            <a:spLocks noGrp="1"/>
          </p:cNvSpPr>
          <p:nvPr/>
        </p:nvSpPr>
        <p:spPr>
          <a:xfrm>
            <a:off x="1390650" y="5981700"/>
            <a:ext cx="49149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Respuesta. ¿Qué hizo la persona trabajadora y por qué?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E9614527-AD19-46F2-AE4E-70C435914045}"/>
              </a:ext>
            </a:extLst>
          </p:cNvPr>
          <p:cNvSpPr>
            <a:spLocks noGrp="1"/>
          </p:cNvSpPr>
          <p:nvPr/>
        </p:nvSpPr>
        <p:spPr>
          <a:xfrm>
            <a:off x="552450" y="741997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B4630C68-35F1-4F59-8232-494D6A40FF4A}"/>
              </a:ext>
            </a:extLst>
          </p:cNvPr>
          <p:cNvSpPr>
            <a:spLocks noGrp="1"/>
          </p:cNvSpPr>
          <p:nvPr/>
        </p:nvSpPr>
        <p:spPr>
          <a:xfrm>
            <a:off x="1181100" y="7400925"/>
            <a:ext cx="19050" cy="1190625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A852CA5-C138-4BB7-A507-6A98F763B32D}"/>
              </a:ext>
            </a:extLst>
          </p:cNvPr>
          <p:cNvSpPr>
            <a:spLocks noGrp="1"/>
          </p:cNvSpPr>
          <p:nvPr/>
        </p:nvSpPr>
        <p:spPr>
          <a:xfrm>
            <a:off x="1390650" y="7400925"/>
            <a:ext cx="49149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Después. ¿Qué comunicaciones, reportes o decisiones siguieron?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C74C3270-088D-4360-8A94-F920F8C7F4F6}"/>
              </a:ext>
            </a:extLst>
          </p:cNvPr>
          <p:cNvSpPr>
            <a:spLocks noGrp="1"/>
          </p:cNvSpPr>
          <p:nvPr/>
        </p:nvSpPr>
        <p:spPr>
          <a:xfrm>
            <a:off x="552450" y="9105900"/>
            <a:ext cx="5753100" cy="1123950"/>
          </a:xfrm>
          <a:prstGeom prst="roundRect">
            <a:avLst>
              <a:gd name="adj" fmla="val 13559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428D5EF3-BB82-4CF3-BCB1-BDBA0C5F9DD6}"/>
              </a:ext>
            </a:extLst>
          </p:cNvPr>
          <p:cNvSpPr>
            <a:spLocks noGrp="1"/>
          </p:cNvSpPr>
          <p:nvPr/>
        </p:nvSpPr>
        <p:spPr>
          <a:xfrm>
            <a:off x="819150" y="9391650"/>
            <a:ext cx="5219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106"/>
          </a:bodyPr>
          <a:lstStyle/>
          <a:p>
            <a:pPr algn="l">
              <a:lnSpc>
                <a:spcPct val="112000"/>
              </a:lnSpc>
              <a:buNone/>
              <a:defRPr sz="180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Separar hechos, opiniones y rumores ayuda a saber qué debe probarse.</a:t>
            </a:r>
          </a:p>
        </p:txBody>
      </p:sp>
    </p:spTree>
    <p:extLst>
      <p:ext uri="{BB962C8B-B14F-4D97-AF65-F5344CB8AC3E}">
        <p14:creationId xmlns:p14="http://schemas.microsoft.com/office/powerpoint/2010/main" val="140767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7763" b="7763"/>
          <a:stretch>
            <a:fillRect/>
          </a:stretch>
        </p:blipFill>
        <p:spPr>
          <a:xfrm>
            <a:off x="0" y="0"/>
            <a:ext cx="6858000" cy="7239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226A498-34B0-4741-A226-C546BD9FF54D}"/>
              </a:ext>
            </a:extLst>
          </p:cNvPr>
          <p:cNvSpPr>
            <a:spLocks noGrp="1"/>
          </p:cNvSpPr>
          <p:nvPr/>
        </p:nvSpPr>
        <p:spPr>
          <a:xfrm>
            <a:off x="0" y="6953250"/>
            <a:ext cx="6858000" cy="5238750"/>
          </a:xfrm>
          <a:prstGeom prst="rect">
            <a:avLst/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58F1F5B-B62B-41DA-8E45-ADFB3398F9A2}"/>
              </a:ext>
            </a:extLst>
          </p:cNvPr>
          <p:cNvSpPr>
            <a:spLocks noGrp="1"/>
          </p:cNvSpPr>
          <p:nvPr/>
        </p:nvSpPr>
        <p:spPr>
          <a:xfrm>
            <a:off x="552450" y="7562850"/>
            <a:ext cx="704850" cy="76200"/>
          </a:xfrm>
          <a:prstGeom prst="rect">
            <a:avLst/>
          </a:prstGeom>
          <a:solidFill>
            <a:srgbClr val="667052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4336DD-5D84-4F17-AB0F-A6075AA72844}"/>
              </a:ext>
            </a:extLst>
          </p:cNvPr>
          <p:cNvSpPr>
            <a:spLocks noGrp="1"/>
          </p:cNvSpPr>
          <p:nvPr/>
        </p:nvSpPr>
        <p:spPr>
          <a:xfrm>
            <a:off x="552450" y="79057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ETAPA 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713046-ED66-428E-8EE5-6B6E53251DF1}"/>
              </a:ext>
            </a:extLst>
          </p:cNvPr>
          <p:cNvSpPr>
            <a:spLocks noGrp="1"/>
          </p:cNvSpPr>
          <p:nvPr/>
        </p:nvSpPr>
        <p:spPr>
          <a:xfrm>
            <a:off x="552450" y="8420100"/>
            <a:ext cx="575310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9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39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Revisar el expediente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AA2073C-55E8-4433-B9F9-FA4A81830179}"/>
              </a:ext>
            </a:extLst>
          </p:cNvPr>
          <p:cNvSpPr>
            <a:spLocks noGrp="1"/>
          </p:cNvSpPr>
          <p:nvPr/>
        </p:nvSpPr>
        <p:spPr>
          <a:xfrm>
            <a:off x="552450" y="10210800"/>
            <a:ext cx="55435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788"/>
          </a:bodyPr>
          <a:lstStyle/>
          <a:p>
            <a:pPr algn="just">
              <a:lnSpc>
                <a:spcPct val="116000"/>
              </a:lnSpc>
              <a:buNone/>
              <a:defRPr sz="1800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La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defensa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no se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prepara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a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partir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de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rumores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sino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de la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acusación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concreta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, las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pruebas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y la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regla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que se dice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incumplida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2E4FE55-762D-48F4-95A5-0EF8415A563A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C5F7A21-FDCF-4607-A23D-EF219B22B79B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12151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2AFA3DBC-E94F-4812-97FE-DE2CD0212EC5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EED457B-2AC9-423C-A6BE-060544877CA3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ACCESO A LA INFORMACIÓN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7C3150C-EB54-4FCC-AF24-1B25A056233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899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sindicato debe pedir y leer el expediente completo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79B790E-36CA-4118-B375-406F12474D01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B5933C9-F1D1-4F57-B2D1-2A4E0E64AC1A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0DACBBD-2373-4786-992D-C6B3BABBF9E0}"/>
              </a:ext>
            </a:extLst>
          </p:cNvPr>
          <p:cNvSpPr>
            <a:spLocks noGrp="1"/>
          </p:cNvSpPr>
          <p:nvPr/>
        </p:nvSpPr>
        <p:spPr>
          <a:xfrm>
            <a:off x="552450" y="2895600"/>
            <a:ext cx="57531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Hay que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conocer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imputación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exacta, sus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anexos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quién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elaboró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cada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documento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testimonios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existen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autoridad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conduce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trámite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reglas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pretenden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aplicar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EBD5EC7-7B76-4C77-A229-8375BE44FE23}"/>
              </a:ext>
            </a:extLst>
          </p:cNvPr>
          <p:cNvSpPr>
            <a:spLocks noGrp="1"/>
          </p:cNvSpPr>
          <p:nvPr/>
        </p:nvSpPr>
        <p:spPr>
          <a:xfrm>
            <a:off x="552450" y="5219700"/>
            <a:ext cx="5753100" cy="2400300"/>
          </a:xfrm>
          <a:prstGeom prst="roundRect">
            <a:avLst>
              <a:gd name="adj" fmla="val 7143"/>
            </a:avLst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92604B6-3A15-47AA-9B3A-2CF5D9A6E20F}"/>
              </a:ext>
            </a:extLst>
          </p:cNvPr>
          <p:cNvSpPr>
            <a:spLocks noGrp="1"/>
          </p:cNvSpPr>
          <p:nvPr/>
        </p:nvSpPr>
        <p:spPr>
          <a:xfrm>
            <a:off x="857250" y="5600700"/>
            <a:ext cx="514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1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21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Si niegan una copia o una consulta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92F625B-2FBB-40F5-B0F8-050BD77369C0}"/>
              </a:ext>
            </a:extLst>
          </p:cNvPr>
          <p:cNvSpPr>
            <a:spLocks noGrp="1"/>
          </p:cNvSpPr>
          <p:nvPr/>
        </p:nvSpPr>
        <p:spPr>
          <a:xfrm>
            <a:off x="857250" y="6286500"/>
            <a:ext cx="51435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348"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Pide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que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negativa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su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razón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y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autoridad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que la decide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queden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por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escrito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.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Registra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fecha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y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solicita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el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medio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alterno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para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conocer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información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antes de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declarar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FB0730F-C312-4594-9CA6-0473EC6E0535}"/>
              </a:ext>
            </a:extLst>
          </p:cNvPr>
          <p:cNvSpPr>
            <a:spLocks noGrp="1"/>
          </p:cNvSpPr>
          <p:nvPr/>
        </p:nvSpPr>
        <p:spPr>
          <a:xfrm>
            <a:off x="552450" y="8553450"/>
            <a:ext cx="57531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069"/>
          </a:bodyPr>
          <a:lstStyle/>
          <a:p>
            <a:pPr algn="l">
              <a:lnSpc>
                <a:spcPct val="112000"/>
              </a:lnSpc>
              <a:buNone/>
              <a:defRPr sz="2850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Sin expediente no hay defensa completa.</a:t>
            </a:r>
          </a:p>
        </p:txBody>
      </p:sp>
    </p:spTree>
    <p:extLst>
      <p:ext uri="{BB962C8B-B14F-4D97-AF65-F5344CB8AC3E}">
        <p14:creationId xmlns:p14="http://schemas.microsoft.com/office/powerpoint/2010/main" val="658998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2F761724-7674-433C-87BA-2F5F26DB93CC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A8EDD14-2B7B-4120-8186-973057253562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REGLA APLICABLE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00ED96F-3F6A-46BC-AEC7-0E7F6E51B837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903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falta debe compararse con una obligación concreta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17AC613-0A25-4067-ADD6-F748B78F2A09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C8F57F1-6B46-4BE3-BBF3-C587FDF683FC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21DD259-E645-494E-B4AC-5BCB79A4C4B1}"/>
              </a:ext>
            </a:extLst>
          </p:cNvPr>
          <p:cNvSpPr>
            <a:spLocks noGrp="1"/>
          </p:cNvSpPr>
          <p:nvPr/>
        </p:nvSpPr>
        <p:spPr>
          <a:xfrm>
            <a:off x="552450" y="2876550"/>
            <a:ext cx="5753100" cy="1790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347"/>
          </a:bodyPr>
          <a:lstStyle/>
          <a:p>
            <a:pPr algn="just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No basta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afirmar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que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hubo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“mala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conducta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”. La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autoridad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debe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explicar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deber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incumplió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cómo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los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encajan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</a:t>
            </a:r>
            <a:r>
              <a:rPr lang="es-MX"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os supuestos previstos en la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LFTSE, las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Condiciones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Generales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otra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norma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aplicable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C2ECD7-AAE4-4675-AF25-61B5A5EE59D7}"/>
              </a:ext>
            </a:extLst>
          </p:cNvPr>
          <p:cNvSpPr>
            <a:spLocks noGrp="1"/>
          </p:cNvSpPr>
          <p:nvPr/>
        </p:nvSpPr>
        <p:spPr>
          <a:xfrm>
            <a:off x="552450" y="52959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A0C59AD-62F2-4200-AAFB-4E66DC6A29DE}"/>
              </a:ext>
            </a:extLst>
          </p:cNvPr>
          <p:cNvSpPr>
            <a:spLocks noGrp="1"/>
          </p:cNvSpPr>
          <p:nvPr/>
        </p:nvSpPr>
        <p:spPr>
          <a:xfrm>
            <a:off x="1181100" y="527685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FE463E-0913-4643-A44A-10508EBF3A1E}"/>
              </a:ext>
            </a:extLst>
          </p:cNvPr>
          <p:cNvSpPr>
            <a:spLocks noGrp="1"/>
          </p:cNvSpPr>
          <p:nvPr/>
        </p:nvSpPr>
        <p:spPr>
          <a:xfrm>
            <a:off x="1390650" y="527685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¿Qué obligación o prohibición se señala?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7E50519-EF84-47D4-AFCD-43EF81441877}"/>
              </a:ext>
            </a:extLst>
          </p:cNvPr>
          <p:cNvSpPr>
            <a:spLocks noGrp="1"/>
          </p:cNvSpPr>
          <p:nvPr/>
        </p:nvSpPr>
        <p:spPr>
          <a:xfrm>
            <a:off x="552450" y="62674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C14C062-D8D7-42BC-B8DE-6A1DBA2075BB}"/>
              </a:ext>
            </a:extLst>
          </p:cNvPr>
          <p:cNvSpPr>
            <a:spLocks noGrp="1"/>
          </p:cNvSpPr>
          <p:nvPr/>
        </p:nvSpPr>
        <p:spPr>
          <a:xfrm>
            <a:off x="1181100" y="624840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4CFD87D-6567-4B1A-BB60-3FC9D4B12814}"/>
              </a:ext>
            </a:extLst>
          </p:cNvPr>
          <p:cNvSpPr>
            <a:spLocks noGrp="1"/>
          </p:cNvSpPr>
          <p:nvPr/>
        </p:nvSpPr>
        <p:spPr>
          <a:xfrm>
            <a:off x="1390650" y="624840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¿Qué evidencia conecta a la persona con los hechos?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5B8AE62-0CE5-4B39-862B-5237078DD4C9}"/>
              </a:ext>
            </a:extLst>
          </p:cNvPr>
          <p:cNvSpPr>
            <a:spLocks noGrp="1"/>
          </p:cNvSpPr>
          <p:nvPr/>
        </p:nvSpPr>
        <p:spPr>
          <a:xfrm>
            <a:off x="552450" y="72390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0922276-069E-44E7-B9CA-40B3C2200586}"/>
              </a:ext>
            </a:extLst>
          </p:cNvPr>
          <p:cNvSpPr>
            <a:spLocks noGrp="1"/>
          </p:cNvSpPr>
          <p:nvPr/>
        </p:nvSpPr>
        <p:spPr>
          <a:xfrm>
            <a:off x="1181100" y="721995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B8B55B1-9107-4F06-A2DD-D718FC62922B}"/>
              </a:ext>
            </a:extLst>
          </p:cNvPr>
          <p:cNvSpPr>
            <a:spLocks noGrp="1"/>
          </p:cNvSpPr>
          <p:nvPr/>
        </p:nvSpPr>
        <p:spPr>
          <a:xfrm>
            <a:off x="1390650" y="721995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¿La medida está prevista y es proporcional?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131A5FE-F023-417E-8EEE-2578FDE42B99}"/>
              </a:ext>
            </a:extLst>
          </p:cNvPr>
          <p:cNvSpPr>
            <a:spLocks noGrp="1"/>
          </p:cNvSpPr>
          <p:nvPr/>
        </p:nvSpPr>
        <p:spPr>
          <a:xfrm>
            <a:off x="552450" y="82105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E999379-3544-4618-B96D-A1BBB1121B57}"/>
              </a:ext>
            </a:extLst>
          </p:cNvPr>
          <p:cNvSpPr>
            <a:spLocks noGrp="1"/>
          </p:cNvSpPr>
          <p:nvPr/>
        </p:nvSpPr>
        <p:spPr>
          <a:xfrm>
            <a:off x="1181100" y="819150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CDA74E1-7A31-4BDF-A990-16D95A3A5C71}"/>
              </a:ext>
            </a:extLst>
          </p:cNvPr>
          <p:cNvSpPr>
            <a:spLocks noGrp="1"/>
          </p:cNvSpPr>
          <p:nvPr/>
        </p:nvSpPr>
        <p:spPr>
          <a:xfrm>
            <a:off x="1390650" y="819150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¿Casos semejantes recibieron un trato semejante?</a:t>
            </a:r>
          </a:p>
        </p:txBody>
      </p:sp>
    </p:spTree>
    <p:extLst>
      <p:ext uri="{BB962C8B-B14F-4D97-AF65-F5344CB8AC3E}">
        <p14:creationId xmlns:p14="http://schemas.microsoft.com/office/powerpoint/2010/main" val="1214526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1839596C-8CA3-4AC5-AFF8-593D7AB695C9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AB4C1A0-3E85-467F-9F2F-0776F1AE5F52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TEORÍA DEL CASO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34B6450-E025-40BC-A23B-C403BB04CC4E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577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Preparar la defensa es ordenar la verdad comprobable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9C6476A-3463-428F-B028-6104DCED23B5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C55768B-0A2C-4CE0-A42E-D0DFB72FD54E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AE8C276-03D9-4017-9793-565893ADB824}"/>
              </a:ext>
            </a:extLst>
          </p:cNvPr>
          <p:cNvSpPr>
            <a:spLocks noGrp="1"/>
          </p:cNvSpPr>
          <p:nvPr/>
        </p:nvSpPr>
        <p:spPr>
          <a:xfrm>
            <a:off x="552450" y="2876550"/>
            <a:ext cx="5753100" cy="1866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versión de la persona no debe memorizarse como discurso. Debe ser clara, cronológica y compatible con los documentos. Puede reconocer lo que sí ocurrió, explicar el contexto y negar con precisión lo que no sea cierto.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29EEC01-617E-42F4-81F7-CA41613F9405}"/>
              </a:ext>
            </a:extLst>
          </p:cNvPr>
          <p:cNvSpPr>
            <a:spLocks noGrp="1"/>
          </p:cNvSpPr>
          <p:nvPr/>
        </p:nvSpPr>
        <p:spPr>
          <a:xfrm>
            <a:off x="552450" y="5410200"/>
            <a:ext cx="5753100" cy="3086100"/>
          </a:xfrm>
          <a:prstGeom prst="roundRect">
            <a:avLst>
              <a:gd name="adj" fmla="val 5556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DC521C-2C48-429D-B6BB-443EC6DF3DF6}"/>
              </a:ext>
            </a:extLst>
          </p:cNvPr>
          <p:cNvSpPr>
            <a:spLocks noGrp="1"/>
          </p:cNvSpPr>
          <p:nvPr/>
        </p:nvSpPr>
        <p:spPr>
          <a:xfrm>
            <a:off x="857250" y="5772150"/>
            <a:ext cx="514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Una defensa útil responde: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4A2D41E-6BBF-4F64-89BF-E93ECE2663E8}"/>
              </a:ext>
            </a:extLst>
          </p:cNvPr>
          <p:cNvSpPr>
            <a:spLocks noGrp="1"/>
          </p:cNvSpPr>
          <p:nvPr/>
        </p:nvSpPr>
        <p:spPr>
          <a:xfrm>
            <a:off x="857250" y="6477000"/>
            <a:ext cx="5143500" cy="1447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 pasó. Qué no pasó. Qué puede probarse. Qué explicación alternativa existe. Qué irregularidad hubo. Qué decisión concreta se solicita.</a:t>
            </a:r>
          </a:p>
        </p:txBody>
      </p:sp>
    </p:spTree>
    <p:extLst>
      <p:ext uri="{BB962C8B-B14F-4D97-AF65-F5344CB8AC3E}">
        <p14:creationId xmlns:p14="http://schemas.microsoft.com/office/powerpoint/2010/main" val="434253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13876" b="13876"/>
          <a:stretch>
            <a:fillRect/>
          </a:stretch>
        </p:blipFill>
        <p:spPr>
          <a:xfrm>
            <a:off x="0" y="0"/>
            <a:ext cx="6858000" cy="61912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EF18FE1-EC6D-4631-869C-DD1930676E2E}"/>
              </a:ext>
            </a:extLst>
          </p:cNvPr>
          <p:cNvSpPr>
            <a:spLocks noGrp="1"/>
          </p:cNvSpPr>
          <p:nvPr/>
        </p:nvSpPr>
        <p:spPr>
          <a:xfrm>
            <a:off x="0" y="5905500"/>
            <a:ext cx="6858000" cy="6286500"/>
          </a:xfrm>
          <a:prstGeom prst="rect">
            <a:avLst/>
          </a:prstGeom>
          <a:solidFill>
            <a:srgbClr val="FFF9EE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EF03291-2C5B-4E7E-AA6C-0E02D1F367C5}"/>
              </a:ext>
            </a:extLst>
          </p:cNvPr>
          <p:cNvSpPr>
            <a:spLocks noGrp="1"/>
          </p:cNvSpPr>
          <p:nvPr/>
        </p:nvSpPr>
        <p:spPr>
          <a:xfrm>
            <a:off x="552450" y="6477000"/>
            <a:ext cx="704850" cy="66675"/>
          </a:xfrm>
          <a:prstGeom prst="rect">
            <a:avLst/>
          </a:prstGeom>
          <a:solidFill>
            <a:srgbClr val="C59652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2193392-2E08-4A68-9062-F4E19F7B1486}"/>
              </a:ext>
            </a:extLst>
          </p:cNvPr>
          <p:cNvSpPr>
            <a:spLocks noGrp="1"/>
          </p:cNvSpPr>
          <p:nvPr/>
        </p:nvSpPr>
        <p:spPr>
          <a:xfrm>
            <a:off x="552450" y="681990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PREPARACIÓN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8BC6CD9-075D-49E0-8D5E-A45192E70148}"/>
              </a:ext>
            </a:extLst>
          </p:cNvPr>
          <p:cNvSpPr>
            <a:spLocks noGrp="1"/>
          </p:cNvSpPr>
          <p:nvPr/>
        </p:nvSpPr>
        <p:spPr>
          <a:xfrm>
            <a:off x="552450" y="7277100"/>
            <a:ext cx="57531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Llegar preparado no significa llegar ensayado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339BE0C-A4D8-4C53-9F42-F288E6C6AFBB}"/>
              </a:ext>
            </a:extLst>
          </p:cNvPr>
          <p:cNvSpPr>
            <a:spLocks noGrp="1"/>
          </p:cNvSpPr>
          <p:nvPr/>
        </p:nvSpPr>
        <p:spPr>
          <a:xfrm>
            <a:off x="552450" y="8705850"/>
            <a:ext cx="5753100" cy="167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persona debe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llevar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sus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documentos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ubicar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 sus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testigos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recordar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cronología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saber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qué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puntos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necesita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aclarar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Si no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conoce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respuesta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puede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decirlo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;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inventar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para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llenar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un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silencio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daña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credibilidad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BDFFFF-4A10-4808-81C2-F25E8444DB1B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9DBE1D-8FD8-41FF-BDAC-8CAD3F734C72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68096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AB61A68E-802B-46BF-A524-47E15CA7F711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AE55341-AF95-4321-8EF4-FD6540D388B4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TESTIGOS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51D163C-14F5-4033-9E1A-BC1831E4EAE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 un testigo se le orienta; no se le dicta qué decir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863744-8CA5-42AF-BF74-95D4F9AC7C09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887384-3E3B-4A37-B7A6-1CB45CDC2C91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3F839EA-E6EB-47CA-AE07-FC36A4170AF0}"/>
              </a:ext>
            </a:extLst>
          </p:cNvPr>
          <p:cNvSpPr>
            <a:spLocks noGrp="1"/>
          </p:cNvSpPr>
          <p:nvPr/>
        </p:nvSpPr>
        <p:spPr>
          <a:xfrm>
            <a:off x="552450" y="2914650"/>
            <a:ext cx="575310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testigo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debe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explicar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únicamente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lo que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vio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escuchó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hizo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manera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directa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Conviene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confirmar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fechas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lugar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relación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con los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hechos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disponibilidad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para </a:t>
            </a:r>
            <a:r>
              <a:rPr sz="20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comparecer</a:t>
            </a:r>
            <a:r>
              <a:rPr sz="20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B33A0AC5-F852-4643-A9B4-6F3F9EA7132A}"/>
              </a:ext>
            </a:extLst>
          </p:cNvPr>
          <p:cNvSpPr>
            <a:spLocks noGrp="1"/>
          </p:cNvSpPr>
          <p:nvPr/>
        </p:nvSpPr>
        <p:spPr>
          <a:xfrm>
            <a:off x="552450" y="5067300"/>
            <a:ext cx="2724150" cy="3276600"/>
          </a:xfrm>
          <a:prstGeom prst="roundRect">
            <a:avLst>
              <a:gd name="adj" fmla="val 6294"/>
            </a:avLst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1694BF6-7C0F-4C88-B8C1-4DAA9798E1A4}"/>
              </a:ext>
            </a:extLst>
          </p:cNvPr>
          <p:cNvSpPr>
            <a:spLocks noGrp="1"/>
          </p:cNvSpPr>
          <p:nvPr/>
        </p:nvSpPr>
        <p:spPr>
          <a:xfrm>
            <a:off x="838200" y="5429250"/>
            <a:ext cx="2152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56"/>
          </a:bodyPr>
          <a:lstStyle/>
          <a:p>
            <a:pPr algn="l">
              <a:lnSpc>
                <a:spcPct val="112000"/>
              </a:lnSpc>
              <a:buNone/>
              <a:defRPr sz="2400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Sí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9739A7B-903C-45A4-AD52-2703516DADA5}"/>
              </a:ext>
            </a:extLst>
          </p:cNvPr>
          <p:cNvSpPr>
            <a:spLocks noGrp="1"/>
          </p:cNvSpPr>
          <p:nvPr/>
        </p:nvSpPr>
        <p:spPr>
          <a:xfrm>
            <a:off x="838200" y="6076950"/>
            <a:ext cx="21526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802"/>
          </a:bodyPr>
          <a:lstStyle/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Recordar hechos.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 documentos propios.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Distinguir lo directo del rumor.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Dar datos de localización.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13970626-C5B9-4A20-BEA1-DC75B1F22967}"/>
              </a:ext>
            </a:extLst>
          </p:cNvPr>
          <p:cNvSpPr>
            <a:spLocks noGrp="1"/>
          </p:cNvSpPr>
          <p:nvPr/>
        </p:nvSpPr>
        <p:spPr>
          <a:xfrm>
            <a:off x="3581400" y="5067300"/>
            <a:ext cx="2724150" cy="3276600"/>
          </a:xfrm>
          <a:prstGeom prst="roundRect">
            <a:avLst>
              <a:gd name="adj" fmla="val 6294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FBBFD98-B0BF-4CE9-9860-DC294B895357}"/>
              </a:ext>
            </a:extLst>
          </p:cNvPr>
          <p:cNvSpPr>
            <a:spLocks noGrp="1"/>
          </p:cNvSpPr>
          <p:nvPr/>
        </p:nvSpPr>
        <p:spPr>
          <a:xfrm>
            <a:off x="3867150" y="5429250"/>
            <a:ext cx="2152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56"/>
          </a:bodyPr>
          <a:lstStyle/>
          <a:p>
            <a:pPr algn="l">
              <a:lnSpc>
                <a:spcPct val="112000"/>
              </a:lnSpc>
              <a:buNone/>
              <a:defRPr sz="240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No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60BAF39-338E-477E-8D72-5DA5BF4142A6}"/>
              </a:ext>
            </a:extLst>
          </p:cNvPr>
          <p:cNvSpPr>
            <a:spLocks noGrp="1"/>
          </p:cNvSpPr>
          <p:nvPr/>
        </p:nvSpPr>
        <p:spPr>
          <a:xfrm>
            <a:off x="3867150" y="6076950"/>
            <a:ext cx="21526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Aprender un guion.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Exagerar.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Afirmar lo que no vio.</a:t>
            </a:r>
          </a:p>
          <a:p>
            <a:pPr algn="l">
              <a:lnSpc>
                <a:spcPct val="118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Coordinar versiones falsas.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EDD9AB5-1375-40B0-B777-7FDFA63B9AE3}"/>
              </a:ext>
            </a:extLst>
          </p:cNvPr>
          <p:cNvSpPr>
            <a:spLocks noGrp="1"/>
          </p:cNvSpPr>
          <p:nvPr/>
        </p:nvSpPr>
        <p:spPr>
          <a:xfrm>
            <a:off x="552450" y="9029700"/>
            <a:ext cx="57531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4000"/>
              </a:lnSpc>
              <a:buNone/>
              <a:defRPr sz="23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23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La credibilidad vale más que una declaración perfecta.</a:t>
            </a:r>
          </a:p>
        </p:txBody>
      </p:sp>
    </p:spTree>
    <p:extLst>
      <p:ext uri="{BB962C8B-B14F-4D97-AF65-F5344CB8AC3E}">
        <p14:creationId xmlns:p14="http://schemas.microsoft.com/office/powerpoint/2010/main" val="1464474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7763" b="7763"/>
          <a:stretch>
            <a:fillRect/>
          </a:stretch>
        </p:blipFill>
        <p:spPr>
          <a:xfrm>
            <a:off x="0" y="0"/>
            <a:ext cx="6858000" cy="7239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3E2AAA3-1118-4CDA-A9B8-A189E9AA2E79}"/>
              </a:ext>
            </a:extLst>
          </p:cNvPr>
          <p:cNvSpPr>
            <a:spLocks noGrp="1"/>
          </p:cNvSpPr>
          <p:nvPr/>
        </p:nvSpPr>
        <p:spPr>
          <a:xfrm>
            <a:off x="0" y="6953250"/>
            <a:ext cx="6858000" cy="5238750"/>
          </a:xfrm>
          <a:prstGeom prst="rect">
            <a:avLst/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B9059BF-6DB1-43DF-B2C3-9D4D6A613E4D}"/>
              </a:ext>
            </a:extLst>
          </p:cNvPr>
          <p:cNvSpPr>
            <a:spLocks noGrp="1"/>
          </p:cNvSpPr>
          <p:nvPr/>
        </p:nvSpPr>
        <p:spPr>
          <a:xfrm>
            <a:off x="552450" y="7562850"/>
            <a:ext cx="704850" cy="76200"/>
          </a:xfrm>
          <a:prstGeom prst="rect">
            <a:avLst/>
          </a:prstGeom>
          <a:solidFill>
            <a:srgbClr val="326966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8635DB4-BD61-49BB-A55A-B6C0F9CD058A}"/>
              </a:ext>
            </a:extLst>
          </p:cNvPr>
          <p:cNvSpPr>
            <a:spLocks noGrp="1"/>
          </p:cNvSpPr>
          <p:nvPr/>
        </p:nvSpPr>
        <p:spPr>
          <a:xfrm>
            <a:off x="552450" y="79057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ETAPA 3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0B42E1C-2B96-4EFE-967B-3DA3E665D54E}"/>
              </a:ext>
            </a:extLst>
          </p:cNvPr>
          <p:cNvSpPr>
            <a:spLocks noGrp="1"/>
          </p:cNvSpPr>
          <p:nvPr/>
        </p:nvSpPr>
        <p:spPr>
          <a:xfrm>
            <a:off x="552450" y="8420100"/>
            <a:ext cx="5753100" cy="1581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97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397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Durante el acta o la audiencia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B17FB13-1BFA-4214-AF54-DAF90A46C706}"/>
              </a:ext>
            </a:extLst>
          </p:cNvPr>
          <p:cNvSpPr>
            <a:spLocks noGrp="1"/>
          </p:cNvSpPr>
          <p:nvPr/>
        </p:nvSpPr>
        <p:spPr>
          <a:xfrm>
            <a:off x="552450" y="10210800"/>
            <a:ext cx="55435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6000"/>
              </a:lnSpc>
              <a:buNone/>
              <a:defRPr sz="1800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La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representación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sindical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debe ser serena,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activa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y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documentada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.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Estar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0E3CF"/>
                </a:solidFill>
                <a:latin typeface="Aptos"/>
                <a:ea typeface="Aptos"/>
                <a:cs typeface="Aptos"/>
              </a:rPr>
              <a:t>presente</a:t>
            </a:r>
            <a:r>
              <a:rPr sz="1800" b="0" i="0" dirty="0">
                <a:solidFill>
                  <a:srgbClr val="F0E3CF"/>
                </a:solidFill>
                <a:latin typeface="Aptos"/>
                <a:ea typeface="Aptos"/>
                <a:cs typeface="Aptos"/>
              </a:rPr>
              <a:t> no basta.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A1FC7F-46DB-40BE-989C-6D0DAE080E2F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7BB80B-5F9A-4EC8-ABF4-4637A7646C8C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24640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AFA92FB5-2AAE-420F-B2B8-95277630FBF0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CEA324F-5AC6-4B79-A7CA-B395F67B9E4C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ARTÍCULO 46 BIS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936E6AA-20F4-4B86-8200-90D39F7EA31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presencia sindical no es decorativa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889D01-57EC-4016-9D67-86A71E7797C9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3FFF21E-786A-4FEF-BBBA-DFFB01797481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EBA5B91B-CBBB-40DE-82EA-03B8DEB39A97}"/>
              </a:ext>
            </a:extLst>
          </p:cNvPr>
          <p:cNvSpPr>
            <a:spLocks noGrp="1"/>
          </p:cNvSpPr>
          <p:nvPr/>
        </p:nvSpPr>
        <p:spPr>
          <a:xfrm>
            <a:off x="552450" y="2971800"/>
            <a:ext cx="5753100" cy="1562100"/>
          </a:xfrm>
          <a:prstGeom prst="roundRect">
            <a:avLst>
              <a:gd name="adj" fmla="val 10976"/>
            </a:avLst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2573F3A-19B1-4EC1-9E14-14BED4F1A0EC}"/>
              </a:ext>
            </a:extLst>
          </p:cNvPr>
          <p:cNvSpPr>
            <a:spLocks noGrp="1"/>
          </p:cNvSpPr>
          <p:nvPr/>
        </p:nvSpPr>
        <p:spPr>
          <a:xfrm>
            <a:off x="857250" y="3333750"/>
            <a:ext cx="5143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985"/>
          </a:bodyPr>
          <a:lstStyle/>
          <a:p>
            <a:pPr algn="l">
              <a:lnSpc>
                <a:spcPct val="105000"/>
              </a:lnSpc>
              <a:buNone/>
              <a:defRPr sz="2325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2325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“Con intervención del trabajador y un representante del Sindicato respectivo”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08C8431-D1C1-43C1-B33E-B677BA2B1805}"/>
              </a:ext>
            </a:extLst>
          </p:cNvPr>
          <p:cNvSpPr>
            <a:spLocks noGrp="1"/>
          </p:cNvSpPr>
          <p:nvPr/>
        </p:nvSpPr>
        <p:spPr>
          <a:xfrm>
            <a:off x="552450" y="5105400"/>
            <a:ext cx="57531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87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acta debe precisar los hechos y recoger la declaración de la persona afectada, así como la de los testigos de cargo y de descargo que se propongan. Debe firmarse por quienes intervienen y por dos testigos de asistencia.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60E7619-B0D6-4E9E-BE99-A789A9C40F88}"/>
              </a:ext>
            </a:extLst>
          </p:cNvPr>
          <p:cNvSpPr>
            <a:spLocks noGrp="1"/>
          </p:cNvSpPr>
          <p:nvPr/>
        </p:nvSpPr>
        <p:spPr>
          <a:xfrm>
            <a:off x="552450" y="7600950"/>
            <a:ext cx="5753100" cy="2019300"/>
          </a:xfrm>
          <a:prstGeom prst="roundRect">
            <a:avLst>
              <a:gd name="adj" fmla="val 8491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BA5CA19-0912-4012-A847-F9B28BF13019}"/>
              </a:ext>
            </a:extLst>
          </p:cNvPr>
          <p:cNvSpPr>
            <a:spLocks noGrp="1"/>
          </p:cNvSpPr>
          <p:nvPr/>
        </p:nvSpPr>
        <p:spPr>
          <a:xfrm>
            <a:off x="857250" y="7943850"/>
            <a:ext cx="514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Copia en el mismo acto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6563D14-80E1-4D14-A7F4-AF183FB358F1}"/>
              </a:ext>
            </a:extLst>
          </p:cNvPr>
          <p:cNvSpPr>
            <a:spLocks noGrp="1"/>
          </p:cNvSpPr>
          <p:nvPr/>
        </p:nvSpPr>
        <p:spPr>
          <a:xfrm>
            <a:off x="857250" y="8591550"/>
            <a:ext cx="5143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La LFTSE ordena entregar una copia a la persona trabajadora y otra al representante sindical.</a:t>
            </a:r>
          </a:p>
        </p:txBody>
      </p:sp>
    </p:spTree>
    <p:extLst>
      <p:ext uri="{BB962C8B-B14F-4D97-AF65-F5344CB8AC3E}">
        <p14:creationId xmlns:p14="http://schemas.microsoft.com/office/powerpoint/2010/main" val="121009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B31FDE5A-F4C7-41F9-AA02-BD0CA6B92A2E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C8AFE89-4D87-47CC-A6EC-5852C278D9F9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ACTUACIÓN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CF45A85-4F29-47E2-B0F6-8FC07D9869A5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518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representante sindical debe intervenir, no sólo mirar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9C79F69-C183-45FF-85BE-FCAE2993BFAD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9479783-8679-461F-A5BD-181390228D19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9DBB209-A6C6-4E5E-BC8D-D5BB8059203D}"/>
              </a:ext>
            </a:extLst>
          </p:cNvPr>
          <p:cNvSpPr>
            <a:spLocks noGrp="1"/>
          </p:cNvSpPr>
          <p:nvPr/>
        </p:nvSpPr>
        <p:spPr>
          <a:xfrm>
            <a:off x="552450" y="30670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26D5C28-F51E-48CF-925D-17E53195EF85}"/>
              </a:ext>
            </a:extLst>
          </p:cNvPr>
          <p:cNvSpPr>
            <a:spLocks noGrp="1"/>
          </p:cNvSpPr>
          <p:nvPr/>
        </p:nvSpPr>
        <p:spPr>
          <a:xfrm>
            <a:off x="1181100" y="304800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A67E76F-F302-4538-B3D6-46A46D75BF93}"/>
              </a:ext>
            </a:extLst>
          </p:cNvPr>
          <p:cNvSpPr>
            <a:spLocks noGrp="1"/>
          </p:cNvSpPr>
          <p:nvPr/>
        </p:nvSpPr>
        <p:spPr>
          <a:xfrm>
            <a:off x="1390650" y="304800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Verificar quién conduce el acto y cuál es su finalidad.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BD4F2D6-D2C1-4081-B5FE-C44677B954C0}"/>
              </a:ext>
            </a:extLst>
          </p:cNvPr>
          <p:cNvSpPr>
            <a:spLocks noGrp="1"/>
          </p:cNvSpPr>
          <p:nvPr/>
        </p:nvSpPr>
        <p:spPr>
          <a:xfrm>
            <a:off x="552450" y="39243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A55FCBB-AC44-417C-BCF5-3A7066A5CC09}"/>
              </a:ext>
            </a:extLst>
          </p:cNvPr>
          <p:cNvSpPr>
            <a:spLocks noGrp="1"/>
          </p:cNvSpPr>
          <p:nvPr/>
        </p:nvSpPr>
        <p:spPr>
          <a:xfrm>
            <a:off x="1181100" y="390525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C5B4BC6-FC89-48BE-B8EE-5D54A0E79635}"/>
              </a:ext>
            </a:extLst>
          </p:cNvPr>
          <p:cNvSpPr>
            <a:spLocks noGrp="1"/>
          </p:cNvSpPr>
          <p:nvPr/>
        </p:nvSpPr>
        <p:spPr>
          <a:xfrm>
            <a:off x="1390650" y="390525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Pedir que se lea y precise la imputación.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C6D5FDE-EAF1-4C5D-89B5-428862B3556A}"/>
              </a:ext>
            </a:extLst>
          </p:cNvPr>
          <p:cNvSpPr>
            <a:spLocks noGrp="1"/>
          </p:cNvSpPr>
          <p:nvPr/>
        </p:nvSpPr>
        <p:spPr>
          <a:xfrm>
            <a:off x="552450" y="47815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53A0BC2-E639-4267-8E0A-65CDE7BEBFC9}"/>
              </a:ext>
            </a:extLst>
          </p:cNvPr>
          <p:cNvSpPr>
            <a:spLocks noGrp="1"/>
          </p:cNvSpPr>
          <p:nvPr/>
        </p:nvSpPr>
        <p:spPr>
          <a:xfrm>
            <a:off x="1181100" y="476250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CEC26B5-F327-4C03-9D3F-05A7A94B4DC6}"/>
              </a:ext>
            </a:extLst>
          </p:cNvPr>
          <p:cNvSpPr>
            <a:spLocks noGrp="1"/>
          </p:cNvSpPr>
          <p:nvPr/>
        </p:nvSpPr>
        <p:spPr>
          <a:xfrm>
            <a:off x="1390650" y="476250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 anexos y solicitar que se identifiquen.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A781271-E5EF-4BE8-9C3B-C5224B26CF2B}"/>
              </a:ext>
            </a:extLst>
          </p:cNvPr>
          <p:cNvSpPr>
            <a:spLocks noGrp="1"/>
          </p:cNvSpPr>
          <p:nvPr/>
        </p:nvSpPr>
        <p:spPr>
          <a:xfrm>
            <a:off x="552450" y="5638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A4B7665-0D96-4FFE-8180-E163D34EEA7D}"/>
              </a:ext>
            </a:extLst>
          </p:cNvPr>
          <p:cNvSpPr>
            <a:spLocks noGrp="1"/>
          </p:cNvSpPr>
          <p:nvPr/>
        </p:nvSpPr>
        <p:spPr>
          <a:xfrm>
            <a:off x="1181100" y="561975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E827FCB-60E7-417F-ACD1-531D1D3E4910}"/>
              </a:ext>
            </a:extLst>
          </p:cNvPr>
          <p:cNvSpPr>
            <a:spLocks noGrp="1"/>
          </p:cNvSpPr>
          <p:nvPr/>
        </p:nvSpPr>
        <p:spPr>
          <a:xfrm>
            <a:off x="1390650" y="561975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Hacer constar aclaraciones, objeciones y omisiones.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43499E9-61D7-448E-9985-BDD0ED5E9FAC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42BE86D-5AA5-4E1F-90EB-AC13B20BC97C}"/>
              </a:ext>
            </a:extLst>
          </p:cNvPr>
          <p:cNvSpPr>
            <a:spLocks noGrp="1"/>
          </p:cNvSpPr>
          <p:nvPr/>
        </p:nvSpPr>
        <p:spPr>
          <a:xfrm>
            <a:off x="1181100" y="647700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5F08C69-377F-4520-A8CE-C6DD6054DD63}"/>
              </a:ext>
            </a:extLst>
          </p:cNvPr>
          <p:cNvSpPr>
            <a:spLocks noGrp="1"/>
          </p:cNvSpPr>
          <p:nvPr/>
        </p:nvSpPr>
        <p:spPr>
          <a:xfrm>
            <a:off x="1390650" y="647700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Ofrecer documentos y testigos de descargo.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6C93BC6-48BB-49D7-A4F6-2756665E70B3}"/>
              </a:ext>
            </a:extLst>
          </p:cNvPr>
          <p:cNvSpPr>
            <a:spLocks noGrp="1"/>
          </p:cNvSpPr>
          <p:nvPr/>
        </p:nvSpPr>
        <p:spPr>
          <a:xfrm>
            <a:off x="552450" y="73533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65F8572-402B-4A45-9522-21FF3D0B7616}"/>
              </a:ext>
            </a:extLst>
          </p:cNvPr>
          <p:cNvSpPr>
            <a:spLocks noGrp="1"/>
          </p:cNvSpPr>
          <p:nvPr/>
        </p:nvSpPr>
        <p:spPr>
          <a:xfrm>
            <a:off x="1181100" y="7334250"/>
            <a:ext cx="19050" cy="7048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776218B-992C-445B-9083-E6A913FD8E3D}"/>
              </a:ext>
            </a:extLst>
          </p:cNvPr>
          <p:cNvSpPr>
            <a:spLocks noGrp="1"/>
          </p:cNvSpPr>
          <p:nvPr/>
        </p:nvSpPr>
        <p:spPr>
          <a:xfrm>
            <a:off x="1390650" y="7334250"/>
            <a:ext cx="49149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 el texto final y exigir copias completas.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25B76DFB-C3D2-46D0-A536-A981B6283F64}"/>
              </a:ext>
            </a:extLst>
          </p:cNvPr>
          <p:cNvSpPr>
            <a:spLocks noGrp="1"/>
          </p:cNvSpPr>
          <p:nvPr/>
        </p:nvSpPr>
        <p:spPr>
          <a:xfrm>
            <a:off x="552450" y="9810750"/>
            <a:ext cx="5753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975"/>
          </a:bodyPr>
          <a:lstStyle/>
          <a:p>
            <a:pPr algn="l">
              <a:lnSpc>
                <a:spcPct val="112000"/>
              </a:lnSpc>
              <a:buNone/>
              <a:defRPr sz="19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La firmeza se demuestra dejando un registro claro.</a:t>
            </a:r>
          </a:p>
        </p:txBody>
      </p:sp>
    </p:spTree>
    <p:extLst>
      <p:ext uri="{BB962C8B-B14F-4D97-AF65-F5344CB8AC3E}">
        <p14:creationId xmlns:p14="http://schemas.microsoft.com/office/powerpoint/2010/main" val="211021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rcRect t="12098" b="12098"/>
          <a:stretch>
            <a:fillRect/>
          </a:stretch>
        </p:blipFill>
        <p:spPr>
          <a:xfrm>
            <a:off x="0" y="0"/>
            <a:ext cx="6858000" cy="649605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4CAB4BE-558B-4F31-9F04-740D66F442C6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6858000" cy="6000750"/>
          </a:xfrm>
          <a:prstGeom prst="rect">
            <a:avLst/>
          </a:prstGeom>
          <a:solidFill>
            <a:srgbClr val="F8F1E5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8E21F03-79BF-413A-9591-DBC1E28563DC}"/>
              </a:ext>
            </a:extLst>
          </p:cNvPr>
          <p:cNvSpPr>
            <a:spLocks noGrp="1"/>
          </p:cNvSpPr>
          <p:nvPr/>
        </p:nvSpPr>
        <p:spPr>
          <a:xfrm>
            <a:off x="552450" y="6743700"/>
            <a:ext cx="70485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4CCF5B-C8A4-4D82-89A4-3B9DA105ECF9}"/>
              </a:ext>
            </a:extLst>
          </p:cNvPr>
          <p:cNvSpPr>
            <a:spLocks noGrp="1"/>
          </p:cNvSpPr>
          <p:nvPr/>
        </p:nvSpPr>
        <p:spPr>
          <a:xfrm>
            <a:off x="552450" y="708660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ANTES DE FIRMAR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0554F64-5072-4F26-A8CA-F7F5EDEB0A11}"/>
              </a:ext>
            </a:extLst>
          </p:cNvPr>
          <p:cNvSpPr>
            <a:spLocks noGrp="1"/>
          </p:cNvSpPr>
          <p:nvPr/>
        </p:nvSpPr>
        <p:spPr>
          <a:xfrm>
            <a:off x="552450" y="7543800"/>
            <a:ext cx="57531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0240"/>
          </a:bodyPr>
          <a:lstStyle/>
          <a:p>
            <a:pPr algn="l">
              <a:lnSpc>
                <a:spcPct val="98000"/>
              </a:lnSpc>
              <a:buNone/>
              <a:defRPr sz="3675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75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Cada página debe leerse con calma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5BF5B6A-307B-4AE2-B9C6-9663F2D925EC}"/>
              </a:ext>
            </a:extLst>
          </p:cNvPr>
          <p:cNvSpPr>
            <a:spLocks noGrp="1"/>
          </p:cNvSpPr>
          <p:nvPr/>
        </p:nvSpPr>
        <p:spPr>
          <a:xfrm>
            <a:off x="552450" y="876300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Si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texto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es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incompleto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inexacto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se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pide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corrección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se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agregan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observaciones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antes de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firmar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 Se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revisan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anexos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espacios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blanco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fecha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hora,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nombres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725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número</a:t>
            </a:r>
            <a:r>
              <a:rPr sz="1725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hojas.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A8B970D-54AC-4078-AFB1-ACC4057568FB}"/>
              </a:ext>
            </a:extLst>
          </p:cNvPr>
          <p:cNvSpPr>
            <a:spLocks noGrp="1"/>
          </p:cNvSpPr>
          <p:nvPr/>
        </p:nvSpPr>
        <p:spPr>
          <a:xfrm>
            <a:off x="552450" y="10382250"/>
            <a:ext cx="57531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08000"/>
              </a:lnSpc>
              <a:buNone/>
              <a:defRPr sz="1725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No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conviene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recomendar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de forma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automática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firmar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o no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firmar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: primero se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revisa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el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documento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y la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regla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aplicable</a:t>
            </a:r>
            <a:r>
              <a:rPr sz="1725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3F0AFC7-6907-4230-B73C-F0264890583D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F121DB-0F99-4D3E-BD55-B922A6BD5325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39873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23">
            <a:extLst>
              <a:ext uri="{FF2B5EF4-FFF2-40B4-BE49-F238E27FC236}">
                <a16:creationId xmlns:a16="http://schemas.microsoft.com/office/drawing/2014/main" id="{2738188A-AF8F-4E28-9528-4EF2D36F0AD3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407DC50-9CEB-473E-A2A0-EDBFE99FA49A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DEBIDO PROCESO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7A8F09F-BB30-400F-8ACD-27694137586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Seis mínimos que el sindicato debe vigilar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BE243E-D22C-4DFC-B41E-040D49947F2B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BCCC39B-A4FD-471D-AE70-E1E6C0B0BA3F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7DE32B6-DB27-4846-A7DA-C90396D90CBC}"/>
              </a:ext>
            </a:extLst>
          </p:cNvPr>
          <p:cNvSpPr>
            <a:spLocks noGrp="1"/>
          </p:cNvSpPr>
          <p:nvPr/>
        </p:nvSpPr>
        <p:spPr>
          <a:xfrm>
            <a:off x="552450" y="30480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7755F80-E907-45D7-9EDB-8441B32D10B6}"/>
              </a:ext>
            </a:extLst>
          </p:cNvPr>
          <p:cNvSpPr>
            <a:spLocks noGrp="1"/>
          </p:cNvSpPr>
          <p:nvPr/>
        </p:nvSpPr>
        <p:spPr>
          <a:xfrm>
            <a:off x="1181100" y="302895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B82DDFF-0BEA-4949-AF6F-82849933C535}"/>
              </a:ext>
            </a:extLst>
          </p:cNvPr>
          <p:cNvSpPr>
            <a:spLocks noGrp="1"/>
          </p:cNvSpPr>
          <p:nvPr/>
        </p:nvSpPr>
        <p:spPr>
          <a:xfrm>
            <a:off x="1390650" y="302895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Aviso previo y comprensible de los hechos atribuidos.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DE8BE7C-8FDB-4CDE-AFE1-E4F32350B47D}"/>
              </a:ext>
            </a:extLst>
          </p:cNvPr>
          <p:cNvSpPr>
            <a:spLocks noGrp="1"/>
          </p:cNvSpPr>
          <p:nvPr/>
        </p:nvSpPr>
        <p:spPr>
          <a:xfrm>
            <a:off x="552450" y="39814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89BC9E6-3DA6-4C56-AEE1-D1AFC0775E11}"/>
              </a:ext>
            </a:extLst>
          </p:cNvPr>
          <p:cNvSpPr>
            <a:spLocks noGrp="1"/>
          </p:cNvSpPr>
          <p:nvPr/>
        </p:nvSpPr>
        <p:spPr>
          <a:xfrm>
            <a:off x="1181100" y="396240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593E994-DE41-4D6E-B01E-D814E64BD004}"/>
              </a:ext>
            </a:extLst>
          </p:cNvPr>
          <p:cNvSpPr>
            <a:spLocks noGrp="1"/>
          </p:cNvSpPr>
          <p:nvPr/>
        </p:nvSpPr>
        <p:spPr>
          <a:xfrm>
            <a:off x="1390650" y="396240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Acceso oportuno a la información necesaria para defenderse.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939EB8F-ACF0-4B60-AE43-44D921A3D822}"/>
              </a:ext>
            </a:extLst>
          </p:cNvPr>
          <p:cNvSpPr>
            <a:spLocks noGrp="1"/>
          </p:cNvSpPr>
          <p:nvPr/>
        </p:nvSpPr>
        <p:spPr>
          <a:xfrm>
            <a:off x="552450" y="49149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46AE7B7-6F82-4821-B416-6900171AEAE3}"/>
              </a:ext>
            </a:extLst>
          </p:cNvPr>
          <p:cNvSpPr>
            <a:spLocks noGrp="1"/>
          </p:cNvSpPr>
          <p:nvPr/>
        </p:nvSpPr>
        <p:spPr>
          <a:xfrm>
            <a:off x="1181100" y="489585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294E602-41CD-4DAD-A628-A1FC09D0DDC3}"/>
              </a:ext>
            </a:extLst>
          </p:cNvPr>
          <p:cNvSpPr>
            <a:spLocks noGrp="1"/>
          </p:cNvSpPr>
          <p:nvPr/>
        </p:nvSpPr>
        <p:spPr>
          <a:xfrm>
            <a:off x="1390650" y="489585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Oportunidad real de declarar y formular observaciones.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95B8580-DE34-4363-A064-CB9781CCB238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10C61F0-EF33-4F23-811A-4818E284B701}"/>
              </a:ext>
            </a:extLst>
          </p:cNvPr>
          <p:cNvSpPr>
            <a:spLocks noGrp="1"/>
          </p:cNvSpPr>
          <p:nvPr/>
        </p:nvSpPr>
        <p:spPr>
          <a:xfrm>
            <a:off x="1181100" y="582930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D52CDD1-F238-40F8-A97D-4741276CD337}"/>
              </a:ext>
            </a:extLst>
          </p:cNvPr>
          <p:cNvSpPr>
            <a:spLocks noGrp="1"/>
          </p:cNvSpPr>
          <p:nvPr/>
        </p:nvSpPr>
        <p:spPr>
          <a:xfrm>
            <a:off x="1390650" y="582930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Posibilidad de aportar documentos y proponer testigos.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871F5C4-531B-45EA-A451-3B73A61DE53E}"/>
              </a:ext>
            </a:extLst>
          </p:cNvPr>
          <p:cNvSpPr>
            <a:spLocks noGrp="1"/>
          </p:cNvSpPr>
          <p:nvPr/>
        </p:nvSpPr>
        <p:spPr>
          <a:xfrm>
            <a:off x="552450" y="67818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014A53F-9F84-4263-9E15-A6BED390A021}"/>
              </a:ext>
            </a:extLst>
          </p:cNvPr>
          <p:cNvSpPr>
            <a:spLocks noGrp="1"/>
          </p:cNvSpPr>
          <p:nvPr/>
        </p:nvSpPr>
        <p:spPr>
          <a:xfrm>
            <a:off x="1181100" y="676275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D45C05F-3113-47FB-9131-59D909238D79}"/>
              </a:ext>
            </a:extLst>
          </p:cNvPr>
          <p:cNvSpPr>
            <a:spLocks noGrp="1"/>
          </p:cNvSpPr>
          <p:nvPr/>
        </p:nvSpPr>
        <p:spPr>
          <a:xfrm>
            <a:off x="1390650" y="676275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Decisión de quien tenga competencia, con razones y fundamento.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64B0854-6AEB-4BF7-A1F8-8F7759A5CE52}"/>
              </a:ext>
            </a:extLst>
          </p:cNvPr>
          <p:cNvSpPr>
            <a:spLocks noGrp="1"/>
          </p:cNvSpPr>
          <p:nvPr/>
        </p:nvSpPr>
        <p:spPr>
          <a:xfrm>
            <a:off x="552450" y="77152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6449063-C246-4A27-B550-494136854888}"/>
              </a:ext>
            </a:extLst>
          </p:cNvPr>
          <p:cNvSpPr>
            <a:spLocks noGrp="1"/>
          </p:cNvSpPr>
          <p:nvPr/>
        </p:nvSpPr>
        <p:spPr>
          <a:xfrm>
            <a:off x="1181100" y="7696200"/>
            <a:ext cx="19050" cy="7810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778C0529-2339-4FFE-9D98-DBC0BF13A5E4}"/>
              </a:ext>
            </a:extLst>
          </p:cNvPr>
          <p:cNvSpPr>
            <a:spLocks noGrp="1"/>
          </p:cNvSpPr>
          <p:nvPr/>
        </p:nvSpPr>
        <p:spPr>
          <a:xfrm>
            <a:off x="1390650" y="7696200"/>
            <a:ext cx="49149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Medida prevista, proporcional y notificada por escrito.</a:t>
            </a:r>
          </a:p>
        </p:txBody>
      </p:sp>
    </p:spTree>
    <p:extLst>
      <p:ext uri="{BB962C8B-B14F-4D97-AF65-F5344CB8AC3E}">
        <p14:creationId xmlns:p14="http://schemas.microsoft.com/office/powerpoint/2010/main" val="29273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98C755BA-8DA9-4F07-9884-6F03476BCCE5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7734149-915D-4BE3-B1D7-D6BEBA2B86F7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ATENCIÓN REFORZADA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AE79AF-7760-4780-9ACD-3F2B4458C42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Algunos casos necesitan un protocolo adicional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2384FA6-824B-4052-B5D2-4EADD2DCF994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74524F7-A732-44F8-ABD7-6621F4BB7447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7C88BE-3FA3-46E0-8DFD-E27B2F3BAEEB}"/>
              </a:ext>
            </a:extLst>
          </p:cNvPr>
          <p:cNvSpPr>
            <a:spLocks noGrp="1"/>
          </p:cNvSpPr>
          <p:nvPr/>
        </p:nvSpPr>
        <p:spPr>
          <a:xfrm>
            <a:off x="552450" y="2914650"/>
            <a:ext cx="57531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75"/>
          </a:bodyPr>
          <a:lstStyle/>
          <a:p>
            <a:pPr algn="just">
              <a:lnSpc>
                <a:spcPct val="118000"/>
              </a:lnSpc>
              <a:buNone/>
              <a:defRPr sz="19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Si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aparecen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indicios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discriminación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hostigamiento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violencia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represalia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discapacidad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afectación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salud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datos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personales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un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posible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delito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sindicato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debe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activar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asesoría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especializada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revisar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los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protocolos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</a:t>
            </a:r>
            <a:r>
              <a:rPr sz="195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institución</a:t>
            </a:r>
            <a:r>
              <a:rPr sz="195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1035032-876D-4D48-8F60-16A42738A04D}"/>
              </a:ext>
            </a:extLst>
          </p:cNvPr>
          <p:cNvSpPr>
            <a:spLocks noGrp="1"/>
          </p:cNvSpPr>
          <p:nvPr/>
        </p:nvSpPr>
        <p:spPr>
          <a:xfrm>
            <a:off x="552450" y="5562600"/>
            <a:ext cx="5753100" cy="2762250"/>
          </a:xfrm>
          <a:prstGeom prst="roundRect">
            <a:avLst>
              <a:gd name="adj" fmla="val 6207"/>
            </a:avLst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103413-68CC-4ABC-AC79-A6380DF88160}"/>
              </a:ext>
            </a:extLst>
          </p:cNvPr>
          <p:cNvSpPr>
            <a:spLocks noGrp="1"/>
          </p:cNvSpPr>
          <p:nvPr/>
        </p:nvSpPr>
        <p:spPr>
          <a:xfrm>
            <a:off x="857250" y="5924550"/>
            <a:ext cx="514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Dos cuidados al mismo tiempo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CD864AA-3DB9-4497-B92F-37DCBB8955CE}"/>
              </a:ext>
            </a:extLst>
          </p:cNvPr>
          <p:cNvSpPr>
            <a:spLocks noGrp="1"/>
          </p:cNvSpPr>
          <p:nvPr/>
        </p:nvSpPr>
        <p:spPr>
          <a:xfrm>
            <a:off x="857250" y="6629400"/>
            <a:ext cx="5143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638"/>
          </a:bodyPr>
          <a:lstStyle/>
          <a:p>
            <a:pPr algn="just">
              <a:lnSpc>
                <a:spcPct val="115000"/>
              </a:lnSpc>
              <a:buNone/>
              <a:defRPr sz="1800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Evitar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revictimización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y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proteger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quien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denuncia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.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También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asegurar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que la persona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señalada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conozca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imputación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y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pueda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defenderse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. Una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obligación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no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elimina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FFF9EE"/>
                </a:solidFill>
                <a:latin typeface="Aptos"/>
                <a:ea typeface="Aptos"/>
                <a:cs typeface="Aptos"/>
              </a:rPr>
              <a:t>otra</a:t>
            </a:r>
            <a:r>
              <a:rPr sz="1800" b="0" i="0" dirty="0">
                <a:solidFill>
                  <a:srgbClr val="FFF9EE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E76630D-971C-4073-8F1F-F578A3E53D77}"/>
              </a:ext>
            </a:extLst>
          </p:cNvPr>
          <p:cNvSpPr>
            <a:spLocks noGrp="1"/>
          </p:cNvSpPr>
          <p:nvPr/>
        </p:nvSpPr>
        <p:spPr>
          <a:xfrm>
            <a:off x="552450" y="9086850"/>
            <a:ext cx="57531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948"/>
          </a:bodyPr>
          <a:lstStyle/>
          <a:p>
            <a:pPr algn="l">
              <a:lnSpc>
                <a:spcPct val="105000"/>
              </a:lnSpc>
              <a:buNone/>
              <a:defRPr sz="2250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El acompañamiento sindical debe ser confidencial, informado y libre de prejuicios.</a:t>
            </a:r>
          </a:p>
        </p:txBody>
      </p:sp>
    </p:spTree>
    <p:extLst>
      <p:ext uri="{BB962C8B-B14F-4D97-AF65-F5344CB8AC3E}">
        <p14:creationId xmlns:p14="http://schemas.microsoft.com/office/powerpoint/2010/main" val="1529019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3F978F4-008A-4C18-B80D-85E83F56D066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9D89A3-0808-4D1A-B8A1-24EFA9C20B01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POSIBLE CESE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AFA9884-5B2B-452A-8A22-9547E712644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El acta no decide por sí sola la terminación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0DE7587-B557-434E-B3DB-200145B1D48B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44B3D8F-2F19-4AEA-980A-18EAFCBB9A60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F31FEA6-1C4F-459C-A76D-59760A1BE890}"/>
              </a:ext>
            </a:extLst>
          </p:cNvPr>
          <p:cNvSpPr>
            <a:spLocks noGrp="1"/>
          </p:cNvSpPr>
          <p:nvPr/>
        </p:nvSpPr>
        <p:spPr>
          <a:xfrm>
            <a:off x="552450" y="2876550"/>
            <a:ext cx="575310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965"/>
          </a:bodyPr>
          <a:lstStyle/>
          <a:p>
            <a:pPr algn="l">
              <a:lnSpc>
                <a:spcPct val="118000"/>
              </a:lnSpc>
              <a:buNone/>
              <a:defRPr sz="20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20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Cuando se invoca una causa del artículo 46, fracción V, la terminación de los efectos del nombramiento corresponde, en general, a una resolución del Tribunal Federal de Conciliación y Arbitraje.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20086F1-0FDA-4041-BDC0-8EDCA4F98E6A}"/>
              </a:ext>
            </a:extLst>
          </p:cNvPr>
          <p:cNvSpPr>
            <a:spLocks noGrp="1"/>
          </p:cNvSpPr>
          <p:nvPr/>
        </p:nvSpPr>
        <p:spPr>
          <a:xfrm>
            <a:off x="552450" y="5124450"/>
            <a:ext cx="5753100" cy="3143250"/>
          </a:xfrm>
          <a:prstGeom prst="roundRect">
            <a:avLst>
              <a:gd name="adj" fmla="val 5455"/>
            </a:avLst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9BF9371-43F8-48F0-8A0F-AB8212917079}"/>
              </a:ext>
            </a:extLst>
          </p:cNvPr>
          <p:cNvSpPr>
            <a:spLocks noGrp="1"/>
          </p:cNvSpPr>
          <p:nvPr/>
        </p:nvSpPr>
        <p:spPr>
          <a:xfrm>
            <a:off x="857250" y="5486400"/>
            <a:ext cx="514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2250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Si la dependencia demanda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8972A2B3-8EAC-455F-8F61-73D13ECDF318}"/>
              </a:ext>
            </a:extLst>
          </p:cNvPr>
          <p:cNvSpPr>
            <a:spLocks noGrp="1"/>
          </p:cNvSpPr>
          <p:nvPr/>
        </p:nvSpPr>
        <p:spPr>
          <a:xfrm>
            <a:off x="857250" y="6191250"/>
            <a:ext cx="514350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156"/>
          </a:bodyPr>
          <a:lstStyle/>
          <a:p>
            <a:pPr algn="l">
              <a:lnSpc>
                <a:spcPct val="115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Debe acompañar el acta y sus documentos. Conforme al artículo 127 Bis, la persona demandada dispone de nueve días hábiles para contestar por escrito, presentar las pruebas que tenga y señalar dónde se encuentran las que no posee.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12B1F11-A32B-4073-81AD-D262C56D862C}"/>
              </a:ext>
            </a:extLst>
          </p:cNvPr>
          <p:cNvSpPr>
            <a:spLocks noGrp="1"/>
          </p:cNvSpPr>
          <p:nvPr/>
        </p:nvSpPr>
        <p:spPr>
          <a:xfrm>
            <a:off x="552450" y="9029700"/>
            <a:ext cx="57531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75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El alcance exacto cambia si se trata de otra causa de terminación o de un régimen especial.</a:t>
            </a:r>
          </a:p>
        </p:txBody>
      </p:sp>
    </p:spTree>
    <p:extLst>
      <p:ext uri="{BB962C8B-B14F-4D97-AF65-F5344CB8AC3E}">
        <p14:creationId xmlns:p14="http://schemas.microsoft.com/office/powerpoint/2010/main" val="1197495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B5E479FE-69F9-4D1C-BDBB-9A52A96D12FA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9498BD-32DC-4220-B995-B654A10DFE52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PLAZOS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39DFCDC-0B5B-4618-8E2A-1F42406400E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355"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Tres tiempos que nunca deben darse por supuestos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F6A3CF-EBB9-4F57-B0AD-BDC9FA81508A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5B3D37B-5C94-4494-8A11-6D8EDCB4625C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59735DA-4523-4DAF-B656-C25509C7539C}"/>
              </a:ext>
            </a:extLst>
          </p:cNvPr>
          <p:cNvSpPr>
            <a:spLocks noGrp="1"/>
          </p:cNvSpPr>
          <p:nvPr/>
        </p:nvSpPr>
        <p:spPr>
          <a:xfrm>
            <a:off x="552450" y="32766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CBA8C0E-5641-47A5-9E35-63FC6C6C4297}"/>
              </a:ext>
            </a:extLst>
          </p:cNvPr>
          <p:cNvSpPr>
            <a:spLocks noGrp="1"/>
          </p:cNvSpPr>
          <p:nvPr/>
        </p:nvSpPr>
        <p:spPr>
          <a:xfrm>
            <a:off x="1181100" y="3257550"/>
            <a:ext cx="19050" cy="16573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CAF2F51-9BED-447D-8034-B33F95D83F54}"/>
              </a:ext>
            </a:extLst>
          </p:cNvPr>
          <p:cNvSpPr>
            <a:spLocks noGrp="1"/>
          </p:cNvSpPr>
          <p:nvPr/>
        </p:nvSpPr>
        <p:spPr>
          <a:xfrm>
            <a:off x="1390650" y="3257550"/>
            <a:ext cx="4914900" cy="1657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Nueve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días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hábiles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para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contestar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demanda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y ofrecer pruebas,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terminación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procedimiento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señalado en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el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127 Bis.</a:t>
            </a:r>
            <a:r>
              <a:rPr lang="es-MX"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LFTSE</a:t>
            </a:r>
            <a:endParaRPr sz="1800" b="0" i="0" dirty="0">
              <a:solidFill>
                <a:srgbClr val="2926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FFC75E5-527D-4046-B839-4D77AA67A24C}"/>
              </a:ext>
            </a:extLst>
          </p:cNvPr>
          <p:cNvSpPr>
            <a:spLocks noGrp="1"/>
          </p:cNvSpPr>
          <p:nvPr/>
        </p:nvSpPr>
        <p:spPr>
          <a:xfrm>
            <a:off x="552450" y="52006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878E9B6-7D85-455F-8060-070131A75CA9}"/>
              </a:ext>
            </a:extLst>
          </p:cNvPr>
          <p:cNvSpPr>
            <a:spLocks noGrp="1"/>
          </p:cNvSpPr>
          <p:nvPr/>
        </p:nvSpPr>
        <p:spPr>
          <a:xfrm>
            <a:off x="1181100" y="5181600"/>
            <a:ext cx="19050" cy="16573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C4DD761-914B-47B4-8F03-524F438BB442}"/>
              </a:ext>
            </a:extLst>
          </p:cNvPr>
          <p:cNvSpPr>
            <a:spLocks noGrp="1"/>
          </p:cNvSpPr>
          <p:nvPr/>
        </p:nvSpPr>
        <p:spPr>
          <a:xfrm>
            <a:off x="1390650" y="5181600"/>
            <a:ext cx="4914900" cy="1657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Cuatro meses para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acción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la persona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trabajadora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por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despido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suspensión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injustificados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contados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desde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notificación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86FF663-8261-436A-83C9-220B9B8FF2B2}"/>
              </a:ext>
            </a:extLst>
          </p:cNvPr>
          <p:cNvSpPr>
            <a:spLocks noGrp="1"/>
          </p:cNvSpPr>
          <p:nvPr/>
        </p:nvSpPr>
        <p:spPr>
          <a:xfrm>
            <a:off x="552450" y="71247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B2CCCBA-61C0-44E6-AED7-F40060E65EE4}"/>
              </a:ext>
            </a:extLst>
          </p:cNvPr>
          <p:cNvSpPr>
            <a:spLocks noGrp="1"/>
          </p:cNvSpPr>
          <p:nvPr/>
        </p:nvSpPr>
        <p:spPr>
          <a:xfrm>
            <a:off x="1181100" y="7105650"/>
            <a:ext cx="19050" cy="1657350"/>
          </a:xfrm>
          <a:prstGeom prst="rect">
            <a:avLst/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EE6D89E-CE59-4083-838D-36DA2E1ACF08}"/>
              </a:ext>
            </a:extLst>
          </p:cNvPr>
          <p:cNvSpPr>
            <a:spLocks noGrp="1"/>
          </p:cNvSpPr>
          <p:nvPr/>
        </p:nvSpPr>
        <p:spPr>
          <a:xfrm>
            <a:off x="1390650" y="7105650"/>
            <a:ext cx="4914900" cy="1657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lnSpc>
                <a:spcPct val="114000"/>
              </a:lnSpc>
              <a:buNone/>
              <a:defRPr sz="180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Cuatro meses para la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facultad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de suspender,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cesar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o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disciplinar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,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contados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desde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que las personas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funcionarias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conocen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 las </a:t>
            </a:r>
            <a:r>
              <a:rPr sz="1800" b="0" i="0" dirty="0" err="1">
                <a:solidFill>
                  <a:srgbClr val="292620"/>
                </a:solidFill>
                <a:latin typeface="Aptos"/>
                <a:ea typeface="Aptos"/>
                <a:cs typeface="Aptos"/>
              </a:rPr>
              <a:t>causas</a:t>
            </a:r>
            <a:r>
              <a:rPr sz="1800" b="0" i="0" dirty="0">
                <a:solidFill>
                  <a:srgbClr val="29262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40245EB5-7195-4B41-A2CD-32C84D7EA4E3}"/>
              </a:ext>
            </a:extLst>
          </p:cNvPr>
          <p:cNvSpPr>
            <a:spLocks noGrp="1"/>
          </p:cNvSpPr>
          <p:nvPr/>
        </p:nvSpPr>
        <p:spPr>
          <a:xfrm>
            <a:off x="552450" y="9182100"/>
            <a:ext cx="5753100" cy="1009650"/>
          </a:xfrm>
          <a:prstGeom prst="roundRect">
            <a:avLst>
              <a:gd name="adj" fmla="val 15094"/>
            </a:avLst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E0491FA-3F43-4C90-AC83-12BA5F854726}"/>
              </a:ext>
            </a:extLst>
          </p:cNvPr>
          <p:cNvSpPr>
            <a:spLocks noGrp="1"/>
          </p:cNvSpPr>
          <p:nvPr/>
        </p:nvSpPr>
        <p:spPr>
          <a:xfrm>
            <a:off x="800100" y="9448800"/>
            <a:ext cx="5257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079"/>
          </a:bodyPr>
          <a:lstStyle/>
          <a:p>
            <a:pPr algn="l">
              <a:lnSpc>
                <a:spcPct val="112000"/>
              </a:lnSpc>
              <a:buNone/>
              <a:defRPr sz="165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Antes de calcular, confirma fecha de notificación, días hábiles y regla especial aplicable.</a:t>
            </a:r>
          </a:p>
        </p:txBody>
      </p:sp>
    </p:spTree>
    <p:extLst>
      <p:ext uri="{BB962C8B-B14F-4D97-AF65-F5344CB8AC3E}">
        <p14:creationId xmlns:p14="http://schemas.microsoft.com/office/powerpoint/2010/main" val="1935046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0FFFE4EA-C997-4557-8858-6973254A65E1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CFC750-5A5F-4B86-ABF3-EF6D78234BE0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ERRORES FRECUENTES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54E801F-A988-454D-9A9A-5508C72F655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Lo que el sindicato no debe hacer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9625784-CED9-44BC-8263-38704B170015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78961A4-63B6-4F41-AEAA-FF13187C684B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37033075-7C9D-4B5E-9ECF-B9BD052256EF}"/>
              </a:ext>
            </a:extLst>
          </p:cNvPr>
          <p:cNvSpPr>
            <a:spLocks noGrp="1"/>
          </p:cNvSpPr>
          <p:nvPr/>
        </p:nvSpPr>
        <p:spPr>
          <a:xfrm>
            <a:off x="552450" y="31527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DF7F2A7-F040-4F89-8B65-DD0548BE3DD8}"/>
              </a:ext>
            </a:extLst>
          </p:cNvPr>
          <p:cNvSpPr>
            <a:spLocks noGrp="1"/>
          </p:cNvSpPr>
          <p:nvPr/>
        </p:nvSpPr>
        <p:spPr>
          <a:xfrm>
            <a:off x="1009650" y="310515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Esperar a que la sanción ya esté dictada.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DD6302B-1EFA-4E12-9978-0E214CC8388D}"/>
              </a:ext>
            </a:extLst>
          </p:cNvPr>
          <p:cNvSpPr>
            <a:spLocks noGrp="1"/>
          </p:cNvSpPr>
          <p:nvPr/>
        </p:nvSpPr>
        <p:spPr>
          <a:xfrm>
            <a:off x="552450" y="40481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0076D49-F1AB-48EF-A82D-DAD9E0DB3811}"/>
              </a:ext>
            </a:extLst>
          </p:cNvPr>
          <p:cNvSpPr>
            <a:spLocks noGrp="1"/>
          </p:cNvSpPr>
          <p:nvPr/>
        </p:nvSpPr>
        <p:spPr>
          <a:xfrm>
            <a:off x="1009650" y="400050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Prometer que el caso se ganará antes de revisar las pruebas.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BEAAF43F-38C9-4874-8E71-A1A419AF99DC}"/>
              </a:ext>
            </a:extLst>
          </p:cNvPr>
          <p:cNvSpPr>
            <a:spLocks noGrp="1"/>
          </p:cNvSpPr>
          <p:nvPr/>
        </p:nvSpPr>
        <p:spPr>
          <a:xfrm>
            <a:off x="552450" y="49434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04E94FB-3F8C-40F9-AFE4-9490249A3909}"/>
              </a:ext>
            </a:extLst>
          </p:cNvPr>
          <p:cNvSpPr>
            <a:spLocks noGrp="1"/>
          </p:cNvSpPr>
          <p:nvPr/>
        </p:nvSpPr>
        <p:spPr>
          <a:xfrm>
            <a:off x="1009650" y="489585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Discutir sin pedir que las objeciones queden asentadas.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8D792DAC-D693-463E-97F9-DD17D60805AA}"/>
              </a:ext>
            </a:extLst>
          </p:cNvPr>
          <p:cNvSpPr>
            <a:spLocks noGrp="1"/>
          </p:cNvSpPr>
          <p:nvPr/>
        </p:nvSpPr>
        <p:spPr>
          <a:xfrm>
            <a:off x="552450" y="58388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5AEC75A-C6B8-42CA-9E1D-2E49E838EE25}"/>
              </a:ext>
            </a:extLst>
          </p:cNvPr>
          <p:cNvSpPr>
            <a:spLocks noGrp="1"/>
          </p:cNvSpPr>
          <p:nvPr/>
        </p:nvSpPr>
        <p:spPr>
          <a:xfrm>
            <a:off x="1009650" y="579120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Inventar testigos, completar hechos o alterar documentos.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6C069C7-FE3C-4B02-A3CD-27D617134711}"/>
              </a:ext>
            </a:extLst>
          </p:cNvPr>
          <p:cNvSpPr>
            <a:spLocks noGrp="1"/>
          </p:cNvSpPr>
          <p:nvPr/>
        </p:nvSpPr>
        <p:spPr>
          <a:xfrm>
            <a:off x="552450" y="67341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EFECF2C-01BF-41D6-AC81-CB51905433AE}"/>
              </a:ext>
            </a:extLst>
          </p:cNvPr>
          <p:cNvSpPr>
            <a:spLocks noGrp="1"/>
          </p:cNvSpPr>
          <p:nvPr/>
        </p:nvSpPr>
        <p:spPr>
          <a:xfrm>
            <a:off x="1009650" y="668655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Firmar actas sin leerlas o salir sin copias.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6909D01B-128B-4EAC-A2FA-7CC2400ED79E}"/>
              </a:ext>
            </a:extLst>
          </p:cNvPr>
          <p:cNvSpPr>
            <a:spLocks noGrp="1"/>
          </p:cNvSpPr>
          <p:nvPr/>
        </p:nvSpPr>
        <p:spPr>
          <a:xfrm>
            <a:off x="552450" y="762952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7C3D2A"/>
            </a:solidFill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370FBB7-8CA1-4059-8664-57B5CA9D9987}"/>
              </a:ext>
            </a:extLst>
          </p:cNvPr>
          <p:cNvSpPr>
            <a:spLocks noGrp="1"/>
          </p:cNvSpPr>
          <p:nvPr/>
        </p:nvSpPr>
        <p:spPr>
          <a:xfrm>
            <a:off x="1009650" y="7581900"/>
            <a:ext cx="52959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Abandonar el seguimiento después de la audiencia.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91881AE-3CFE-4B53-9222-685FFB11C67A}"/>
              </a:ext>
            </a:extLst>
          </p:cNvPr>
          <p:cNvSpPr>
            <a:spLocks noGrp="1"/>
          </p:cNvSpPr>
          <p:nvPr/>
        </p:nvSpPr>
        <p:spPr>
          <a:xfrm>
            <a:off x="552450" y="9810750"/>
            <a:ext cx="57531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476"/>
          </a:bodyPr>
          <a:lstStyle/>
          <a:p>
            <a:pPr algn="l">
              <a:lnSpc>
                <a:spcPct val="112000"/>
              </a:lnSpc>
              <a:buNone/>
              <a:defRPr sz="2025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La improvisación también deja huella en el expediente.</a:t>
            </a:r>
          </a:p>
        </p:txBody>
      </p:sp>
    </p:spTree>
    <p:extLst>
      <p:ext uri="{BB962C8B-B14F-4D97-AF65-F5344CB8AC3E}">
        <p14:creationId xmlns:p14="http://schemas.microsoft.com/office/powerpoint/2010/main" val="9003392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7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ángulo 35">
            <a:extLst>
              <a:ext uri="{FF2B5EF4-FFF2-40B4-BE49-F238E27FC236}">
                <a16:creationId xmlns:a16="http://schemas.microsoft.com/office/drawing/2014/main" id="{BCA57274-0371-43AD-A754-5293D7EB5C46}"/>
              </a:ext>
            </a:extLst>
          </p:cNvPr>
          <p:cNvSpPr>
            <a:spLocks noGrp="1"/>
          </p:cNvSpPr>
          <p:nvPr/>
        </p:nvSpPr>
        <p:spPr>
          <a:xfrm>
            <a:off x="552450" y="514350"/>
            <a:ext cx="704850" cy="76200"/>
          </a:xfrm>
          <a:prstGeom prst="rect">
            <a:avLst/>
          </a:prstGeom>
          <a:solidFill>
            <a:srgbClr val="C59652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8A3549-8B1D-4788-B211-200239E50FC1}"/>
              </a:ext>
            </a:extLst>
          </p:cNvPr>
          <p:cNvSpPr>
            <a:spLocks noGrp="1"/>
          </p:cNvSpPr>
          <p:nvPr/>
        </p:nvSpPr>
        <p:spPr>
          <a:xfrm>
            <a:off x="552450" y="87630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PROTOCOLO SINDICAL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C98D1FE-3199-4FA5-99FB-BFE093926F57}"/>
              </a:ext>
            </a:extLst>
          </p:cNvPr>
          <p:cNvSpPr>
            <a:spLocks noGrp="1"/>
          </p:cNvSpPr>
          <p:nvPr/>
        </p:nvSpPr>
        <p:spPr>
          <a:xfrm>
            <a:off x="552450" y="1390650"/>
            <a:ext cx="575310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435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Respuesta rápida</a:t>
            </a:r>
          </a:p>
          <a:p>
            <a:pPr algn="l">
              <a:lnSpc>
                <a:spcPct val="94000"/>
              </a:lnSpc>
              <a:buNone/>
              <a:defRPr sz="435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en diez pasos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345AB2E-72DC-427E-9F3B-B5F24B484F83}"/>
              </a:ext>
            </a:extLst>
          </p:cNvPr>
          <p:cNvSpPr>
            <a:spLocks noGrp="1"/>
          </p:cNvSpPr>
          <p:nvPr/>
        </p:nvSpPr>
        <p:spPr>
          <a:xfrm>
            <a:off x="552450" y="32956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8F8970F-AC87-497E-8E96-7C1DB1586740}"/>
              </a:ext>
            </a:extLst>
          </p:cNvPr>
          <p:cNvSpPr>
            <a:spLocks noGrp="1"/>
          </p:cNvSpPr>
          <p:nvPr/>
        </p:nvSpPr>
        <p:spPr>
          <a:xfrm>
            <a:off x="1181100" y="3276600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CC509F8-AC0A-4209-A59B-F97D80BB4246}"/>
              </a:ext>
            </a:extLst>
          </p:cNvPr>
          <p:cNvSpPr>
            <a:spLocks noGrp="1"/>
          </p:cNvSpPr>
          <p:nvPr/>
        </p:nvSpPr>
        <p:spPr>
          <a:xfrm>
            <a:off x="1390650" y="3276600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Recibir la citación.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DA8BCB2-94C7-4A4E-8B59-FA40EAE7DC52}"/>
              </a:ext>
            </a:extLst>
          </p:cNvPr>
          <p:cNvSpPr>
            <a:spLocks noGrp="1"/>
          </p:cNvSpPr>
          <p:nvPr/>
        </p:nvSpPr>
        <p:spPr>
          <a:xfrm>
            <a:off x="552450" y="391477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1861D94-0C97-4F7A-82E9-0EA7A6331773}"/>
              </a:ext>
            </a:extLst>
          </p:cNvPr>
          <p:cNvSpPr>
            <a:spLocks noGrp="1"/>
          </p:cNvSpPr>
          <p:nvPr/>
        </p:nvSpPr>
        <p:spPr>
          <a:xfrm>
            <a:off x="1181100" y="3895725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8409405-8DDE-4CC6-A9D8-ED49DCF609A9}"/>
              </a:ext>
            </a:extLst>
          </p:cNvPr>
          <p:cNvSpPr>
            <a:spLocks noGrp="1"/>
          </p:cNvSpPr>
          <p:nvPr/>
        </p:nvSpPr>
        <p:spPr>
          <a:xfrm>
            <a:off x="1390650" y="3895725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Confirmar el tipo de procedimiento.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76C6C10-470A-4270-9BB0-8A782FFEBEF3}"/>
              </a:ext>
            </a:extLst>
          </p:cNvPr>
          <p:cNvSpPr>
            <a:spLocks noGrp="1"/>
          </p:cNvSpPr>
          <p:nvPr/>
        </p:nvSpPr>
        <p:spPr>
          <a:xfrm>
            <a:off x="552450" y="45339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3118C2D-9954-46E7-8403-5D8A18A2240B}"/>
              </a:ext>
            </a:extLst>
          </p:cNvPr>
          <p:cNvSpPr>
            <a:spLocks noGrp="1"/>
          </p:cNvSpPr>
          <p:nvPr/>
        </p:nvSpPr>
        <p:spPr>
          <a:xfrm>
            <a:off x="1181100" y="4514850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64DEDB9-D76D-4C97-907C-F159CDB969FC}"/>
              </a:ext>
            </a:extLst>
          </p:cNvPr>
          <p:cNvSpPr>
            <a:spLocks noGrp="1"/>
          </p:cNvSpPr>
          <p:nvPr/>
        </p:nvSpPr>
        <p:spPr>
          <a:xfrm>
            <a:off x="1390650" y="4514850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Asignar representante.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C8D509-5F2B-49D0-934F-86CC9E460BD9}"/>
              </a:ext>
            </a:extLst>
          </p:cNvPr>
          <p:cNvSpPr>
            <a:spLocks noGrp="1"/>
          </p:cNvSpPr>
          <p:nvPr/>
        </p:nvSpPr>
        <p:spPr>
          <a:xfrm>
            <a:off x="552450" y="515302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A041C5A1-8C70-4B87-B5B9-DF7CD74D6DA5}"/>
              </a:ext>
            </a:extLst>
          </p:cNvPr>
          <p:cNvSpPr>
            <a:spLocks noGrp="1"/>
          </p:cNvSpPr>
          <p:nvPr/>
        </p:nvSpPr>
        <p:spPr>
          <a:xfrm>
            <a:off x="1181100" y="5133975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97295FE-825A-424B-8564-5AAE888183D9}"/>
              </a:ext>
            </a:extLst>
          </p:cNvPr>
          <p:cNvSpPr>
            <a:spLocks noGrp="1"/>
          </p:cNvSpPr>
          <p:nvPr/>
        </p:nvSpPr>
        <p:spPr>
          <a:xfrm>
            <a:off x="1390650" y="5133975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Abrir expediente.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16BFAD9-966F-47A6-B4D2-21104EF6C2B9}"/>
              </a:ext>
            </a:extLst>
          </p:cNvPr>
          <p:cNvSpPr>
            <a:spLocks noGrp="1"/>
          </p:cNvSpPr>
          <p:nvPr/>
        </p:nvSpPr>
        <p:spPr>
          <a:xfrm>
            <a:off x="552450" y="57721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304B974-3611-4246-9E31-60CC798B8714}"/>
              </a:ext>
            </a:extLst>
          </p:cNvPr>
          <p:cNvSpPr>
            <a:spLocks noGrp="1"/>
          </p:cNvSpPr>
          <p:nvPr/>
        </p:nvSpPr>
        <p:spPr>
          <a:xfrm>
            <a:off x="1181100" y="5753100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1D05E81-20A4-4931-A9BD-E614BC2A919D}"/>
              </a:ext>
            </a:extLst>
          </p:cNvPr>
          <p:cNvSpPr>
            <a:spLocks noGrp="1"/>
          </p:cNvSpPr>
          <p:nvPr/>
        </p:nvSpPr>
        <p:spPr>
          <a:xfrm>
            <a:off x="1390650" y="5753100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Entrevistar a la persona.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82F9FFB-C9D0-4DB4-A64E-2B26905EB423}"/>
              </a:ext>
            </a:extLst>
          </p:cNvPr>
          <p:cNvSpPr>
            <a:spLocks noGrp="1"/>
          </p:cNvSpPr>
          <p:nvPr/>
        </p:nvSpPr>
        <p:spPr>
          <a:xfrm>
            <a:off x="552450" y="639127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BE2B0B9-FB14-409D-B4C3-829CD9BA1D57}"/>
              </a:ext>
            </a:extLst>
          </p:cNvPr>
          <p:cNvSpPr>
            <a:spLocks noGrp="1"/>
          </p:cNvSpPr>
          <p:nvPr/>
        </p:nvSpPr>
        <p:spPr>
          <a:xfrm>
            <a:off x="1181100" y="6372225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7013307-20F6-4E83-ACFF-6723FD6848D4}"/>
              </a:ext>
            </a:extLst>
          </p:cNvPr>
          <p:cNvSpPr>
            <a:spLocks noGrp="1"/>
          </p:cNvSpPr>
          <p:nvPr/>
        </p:nvSpPr>
        <p:spPr>
          <a:xfrm>
            <a:off x="1390650" y="6372225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Conservar pruebas.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D0DEF05-4922-44C1-A650-A4DDB35B0340}"/>
              </a:ext>
            </a:extLst>
          </p:cNvPr>
          <p:cNvSpPr>
            <a:spLocks noGrp="1"/>
          </p:cNvSpPr>
          <p:nvPr/>
        </p:nvSpPr>
        <p:spPr>
          <a:xfrm>
            <a:off x="552450" y="701040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2B1FD94-463F-4811-8A3F-A57B5764434F}"/>
              </a:ext>
            </a:extLst>
          </p:cNvPr>
          <p:cNvSpPr>
            <a:spLocks noGrp="1"/>
          </p:cNvSpPr>
          <p:nvPr/>
        </p:nvSpPr>
        <p:spPr>
          <a:xfrm>
            <a:off x="1181100" y="6991350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22D431A4-5ED0-4032-83B5-D5506A00D712}"/>
              </a:ext>
            </a:extLst>
          </p:cNvPr>
          <p:cNvSpPr>
            <a:spLocks noGrp="1"/>
          </p:cNvSpPr>
          <p:nvPr/>
        </p:nvSpPr>
        <p:spPr>
          <a:xfrm>
            <a:off x="1390650" y="6991350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Solicitar el expediente.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4AEBDB3D-F2ED-4C6E-AF5A-F184B598BD6C}"/>
              </a:ext>
            </a:extLst>
          </p:cNvPr>
          <p:cNvSpPr>
            <a:spLocks noGrp="1"/>
          </p:cNvSpPr>
          <p:nvPr/>
        </p:nvSpPr>
        <p:spPr>
          <a:xfrm>
            <a:off x="552450" y="762952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C43209F-266B-41F5-8625-6B925417B892}"/>
              </a:ext>
            </a:extLst>
          </p:cNvPr>
          <p:cNvSpPr>
            <a:spLocks noGrp="1"/>
          </p:cNvSpPr>
          <p:nvPr/>
        </p:nvSpPr>
        <p:spPr>
          <a:xfrm>
            <a:off x="1181100" y="7610475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CC10B7B5-DE97-4E1C-A086-08EFD640C27D}"/>
              </a:ext>
            </a:extLst>
          </p:cNvPr>
          <p:cNvSpPr>
            <a:spLocks noGrp="1"/>
          </p:cNvSpPr>
          <p:nvPr/>
        </p:nvSpPr>
        <p:spPr>
          <a:xfrm>
            <a:off x="1390650" y="7610475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Preparar versión y testigos.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2F012F78-C240-4078-9F33-C9FE360E5501}"/>
              </a:ext>
            </a:extLst>
          </p:cNvPr>
          <p:cNvSpPr>
            <a:spLocks noGrp="1"/>
          </p:cNvSpPr>
          <p:nvPr/>
        </p:nvSpPr>
        <p:spPr>
          <a:xfrm>
            <a:off x="552450" y="8248650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36BEAFA-609F-4C71-81A4-2869A96FC495}"/>
              </a:ext>
            </a:extLst>
          </p:cNvPr>
          <p:cNvSpPr>
            <a:spLocks noGrp="1"/>
          </p:cNvSpPr>
          <p:nvPr/>
        </p:nvSpPr>
        <p:spPr>
          <a:xfrm>
            <a:off x="1181100" y="8229600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0BD627C-1464-42D1-BEC7-C2463C6E71F7}"/>
              </a:ext>
            </a:extLst>
          </p:cNvPr>
          <p:cNvSpPr>
            <a:spLocks noGrp="1"/>
          </p:cNvSpPr>
          <p:nvPr/>
        </p:nvSpPr>
        <p:spPr>
          <a:xfrm>
            <a:off x="1390650" y="8229600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Intervenir y obtener copias.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B03AE58-14F3-44DF-BD3C-C88B46B5D39D}"/>
              </a:ext>
            </a:extLst>
          </p:cNvPr>
          <p:cNvSpPr>
            <a:spLocks noGrp="1"/>
          </p:cNvSpPr>
          <p:nvPr/>
        </p:nvSpPr>
        <p:spPr>
          <a:xfrm>
            <a:off x="552450" y="8867775"/>
            <a:ext cx="514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985FB51-4B09-4154-A4D0-0488D8638453}"/>
              </a:ext>
            </a:extLst>
          </p:cNvPr>
          <p:cNvSpPr>
            <a:spLocks noGrp="1"/>
          </p:cNvSpPr>
          <p:nvPr/>
        </p:nvSpPr>
        <p:spPr>
          <a:xfrm>
            <a:off x="1181100" y="8848725"/>
            <a:ext cx="19050" cy="514350"/>
          </a:xfrm>
          <a:prstGeom prst="rect">
            <a:avLst/>
          </a:prstGeom>
          <a:solidFill>
            <a:srgbClr val="DDE0CE"/>
          </a:solidFill>
          <a:ln w="0">
            <a:noFill/>
            <a:prstDash val="solid"/>
          </a:ln>
        </p:spPr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B56D635-B101-4D13-BF3E-7F7BFDE8D7DC}"/>
              </a:ext>
            </a:extLst>
          </p:cNvPr>
          <p:cNvSpPr>
            <a:spLocks noGrp="1"/>
          </p:cNvSpPr>
          <p:nvPr/>
        </p:nvSpPr>
        <p:spPr>
          <a:xfrm>
            <a:off x="1390650" y="8848725"/>
            <a:ext cx="4914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575" b="0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Controlar decisión y plazos.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F7BD7DE-6B22-4752-B43D-66F2448D647F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9D53E3D-B320-42E2-A25C-D42DE13A3929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916801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7869F948-4853-4689-AE29-3080A1E1CC8D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84A6507-7559-4643-BA81-1A98F897D703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FORMATO EDITABLE 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5D8BA2B-2A30-4875-ABD2-92848F99943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Ficha de atención inicial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BF604C1-8F23-4FC1-AECA-8D06BC70B6A5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647D11F-D20D-4898-BE49-3C7873ACEFB4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EED9769-4BB4-4EB1-927B-F2B0234A0A18}"/>
              </a:ext>
            </a:extLst>
          </p:cNvPr>
          <p:cNvSpPr>
            <a:spLocks noGrp="1"/>
          </p:cNvSpPr>
          <p:nvPr/>
        </p:nvSpPr>
        <p:spPr>
          <a:xfrm>
            <a:off x="552450" y="2743200"/>
            <a:ext cx="57531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Duplica esta página y completa los datos al recibir el caso.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0FD95C1-2B97-4D0D-9DEF-90F0448361B8}"/>
              </a:ext>
            </a:extLst>
          </p:cNvPr>
          <p:cNvSpPr>
            <a:spLocks noGrp="1"/>
          </p:cNvSpPr>
          <p:nvPr/>
        </p:nvSpPr>
        <p:spPr>
          <a:xfrm>
            <a:off x="552450" y="36385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FOLIO SINDICAL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F24550B-2FFD-4E0D-8419-885F6D894D95}"/>
              </a:ext>
            </a:extLst>
          </p:cNvPr>
          <p:cNvSpPr>
            <a:spLocks noGrp="1"/>
          </p:cNvSpPr>
          <p:nvPr/>
        </p:nvSpPr>
        <p:spPr>
          <a:xfrm>
            <a:off x="552450" y="40005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109B4A7-20D3-492A-83A3-C38EC466DE61}"/>
              </a:ext>
            </a:extLst>
          </p:cNvPr>
          <p:cNvSpPr>
            <a:spLocks noGrp="1"/>
          </p:cNvSpPr>
          <p:nvPr/>
        </p:nvSpPr>
        <p:spPr>
          <a:xfrm>
            <a:off x="3505200" y="36385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NOMBRE DE LA PERSONA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0F509AB-85AC-44A8-9FC8-E9A6CA8C5611}"/>
              </a:ext>
            </a:extLst>
          </p:cNvPr>
          <p:cNvSpPr>
            <a:spLocks noGrp="1"/>
          </p:cNvSpPr>
          <p:nvPr/>
        </p:nvSpPr>
        <p:spPr>
          <a:xfrm>
            <a:off x="3505200" y="40005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41457F8-0911-40DA-8F00-1CF73B762918}"/>
              </a:ext>
            </a:extLst>
          </p:cNvPr>
          <p:cNvSpPr>
            <a:spLocks noGrp="1"/>
          </p:cNvSpPr>
          <p:nvPr/>
        </p:nvSpPr>
        <p:spPr>
          <a:xfrm>
            <a:off x="552450" y="48577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TELÉFONO Y CORREO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7E083604-9668-4CC5-B517-83AA06FB95FF}"/>
              </a:ext>
            </a:extLst>
          </p:cNvPr>
          <p:cNvSpPr>
            <a:spLocks noGrp="1"/>
          </p:cNvSpPr>
          <p:nvPr/>
        </p:nvSpPr>
        <p:spPr>
          <a:xfrm>
            <a:off x="552450" y="52197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F16FCDA-D983-4662-8AC2-6E611DA6B8B3}"/>
              </a:ext>
            </a:extLst>
          </p:cNvPr>
          <p:cNvSpPr>
            <a:spLocks noGrp="1"/>
          </p:cNvSpPr>
          <p:nvPr/>
        </p:nvSpPr>
        <p:spPr>
          <a:xfrm>
            <a:off x="3505200" y="48577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PUESTO Y ADSCRIPCIÓN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2E2B4A1-A276-4F81-B65E-05FC97D8A334}"/>
              </a:ext>
            </a:extLst>
          </p:cNvPr>
          <p:cNvSpPr>
            <a:spLocks noGrp="1"/>
          </p:cNvSpPr>
          <p:nvPr/>
        </p:nvSpPr>
        <p:spPr>
          <a:xfrm>
            <a:off x="3505200" y="52197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CFFB0826-A0C1-45E1-A249-096D3AA4B38E}"/>
              </a:ext>
            </a:extLst>
          </p:cNvPr>
          <p:cNvSpPr>
            <a:spLocks noGrp="1"/>
          </p:cNvSpPr>
          <p:nvPr/>
        </p:nvSpPr>
        <p:spPr>
          <a:xfrm>
            <a:off x="552450" y="60769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FECHA DE LA CITACIÓN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A88C4D76-C842-469B-B647-59825BFA1656}"/>
              </a:ext>
            </a:extLst>
          </p:cNvPr>
          <p:cNvSpPr>
            <a:spLocks noGrp="1"/>
          </p:cNvSpPr>
          <p:nvPr/>
        </p:nvSpPr>
        <p:spPr>
          <a:xfrm>
            <a:off x="552450" y="64389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72A4307-80EF-422E-9E85-D8CEFD4D79A4}"/>
              </a:ext>
            </a:extLst>
          </p:cNvPr>
          <p:cNvSpPr>
            <a:spLocks noGrp="1"/>
          </p:cNvSpPr>
          <p:nvPr/>
        </p:nvSpPr>
        <p:spPr>
          <a:xfrm>
            <a:off x="3505200" y="60769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FECHA DE COMPARECENCIA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5E98EE13-22E2-47DC-B027-50698D4D95DD}"/>
              </a:ext>
            </a:extLst>
          </p:cNvPr>
          <p:cNvSpPr>
            <a:spLocks noGrp="1"/>
          </p:cNvSpPr>
          <p:nvPr/>
        </p:nvSpPr>
        <p:spPr>
          <a:xfrm>
            <a:off x="3505200" y="64389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9CD384B-0472-4004-83E3-4D865B17838C}"/>
              </a:ext>
            </a:extLst>
          </p:cNvPr>
          <p:cNvSpPr>
            <a:spLocks noGrp="1"/>
          </p:cNvSpPr>
          <p:nvPr/>
        </p:nvSpPr>
        <p:spPr>
          <a:xfrm>
            <a:off x="552450" y="72961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AUTORIDAD QUE CITA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305B9585-D38B-4A9C-B858-92B364B2E5A5}"/>
              </a:ext>
            </a:extLst>
          </p:cNvPr>
          <p:cNvSpPr>
            <a:spLocks noGrp="1"/>
          </p:cNvSpPr>
          <p:nvPr/>
        </p:nvSpPr>
        <p:spPr>
          <a:xfrm>
            <a:off x="552450" y="76581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CDE8FFB-DD90-4789-9F20-DF6361A1B19D}"/>
              </a:ext>
            </a:extLst>
          </p:cNvPr>
          <p:cNvSpPr>
            <a:spLocks noGrp="1"/>
          </p:cNvSpPr>
          <p:nvPr/>
        </p:nvSpPr>
        <p:spPr>
          <a:xfrm>
            <a:off x="3505200" y="72961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POSIBLE CONSECUENCIA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27F9C577-BB3E-4989-BCA4-03D5D8B8E8D2}"/>
              </a:ext>
            </a:extLst>
          </p:cNvPr>
          <p:cNvSpPr>
            <a:spLocks noGrp="1"/>
          </p:cNvSpPr>
          <p:nvPr/>
        </p:nvSpPr>
        <p:spPr>
          <a:xfrm>
            <a:off x="3505200" y="76581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B9C03F98-5741-4A7B-AF95-00A974E7092A}"/>
              </a:ext>
            </a:extLst>
          </p:cNvPr>
          <p:cNvSpPr>
            <a:spLocks noGrp="1"/>
          </p:cNvSpPr>
          <p:nvPr/>
        </p:nvSpPr>
        <p:spPr>
          <a:xfrm>
            <a:off x="552450" y="85153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HECHOS SEÑALADOS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C2D29033-6A28-40F3-9500-59F433284086}"/>
              </a:ext>
            </a:extLst>
          </p:cNvPr>
          <p:cNvSpPr>
            <a:spLocks noGrp="1"/>
          </p:cNvSpPr>
          <p:nvPr/>
        </p:nvSpPr>
        <p:spPr>
          <a:xfrm>
            <a:off x="552450" y="88773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729F030-3686-4084-835F-28D0989A1BA8}"/>
              </a:ext>
            </a:extLst>
          </p:cNvPr>
          <p:cNvSpPr>
            <a:spLocks noGrp="1"/>
          </p:cNvSpPr>
          <p:nvPr/>
        </p:nvSpPr>
        <p:spPr>
          <a:xfrm>
            <a:off x="3505200" y="85153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APOYO SOLICITADO</a:t>
            </a:r>
          </a:p>
        </p:txBody>
      </p:sp>
      <p:sp>
        <p:nvSpPr>
          <p:cNvPr id="26" name="Rectángulo: esquinas redondeadas 25">
            <a:extLst>
              <a:ext uri="{FF2B5EF4-FFF2-40B4-BE49-F238E27FC236}">
                <a16:creationId xmlns:a16="http://schemas.microsoft.com/office/drawing/2014/main" id="{E3C26CF2-CF55-4F61-BD16-731A0416E274}"/>
              </a:ext>
            </a:extLst>
          </p:cNvPr>
          <p:cNvSpPr>
            <a:spLocks noGrp="1"/>
          </p:cNvSpPr>
          <p:nvPr/>
        </p:nvSpPr>
        <p:spPr>
          <a:xfrm>
            <a:off x="3505200" y="88773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97AB88F0-B2DC-4705-A579-DD7397BF44E4}"/>
              </a:ext>
            </a:extLst>
          </p:cNvPr>
          <p:cNvSpPr>
            <a:spLocks noGrp="1"/>
          </p:cNvSpPr>
          <p:nvPr/>
        </p:nvSpPr>
        <p:spPr>
          <a:xfrm>
            <a:off x="552450" y="97345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PLAZO MÁS CERCANO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0653E184-37C8-473A-BF3B-B8F50D0190D5}"/>
              </a:ext>
            </a:extLst>
          </p:cNvPr>
          <p:cNvSpPr>
            <a:spLocks noGrp="1"/>
          </p:cNvSpPr>
          <p:nvPr/>
        </p:nvSpPr>
        <p:spPr>
          <a:xfrm>
            <a:off x="552450" y="100965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5FA7186F-8FAE-40B4-A2A1-6E62D73CEBB0}"/>
              </a:ext>
            </a:extLst>
          </p:cNvPr>
          <p:cNvSpPr>
            <a:spLocks noGrp="1"/>
          </p:cNvSpPr>
          <p:nvPr/>
        </p:nvSpPr>
        <p:spPr>
          <a:xfrm>
            <a:off x="3505200" y="9734550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12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REPRESENTANTE ASIGNADO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171BB469-F644-4B0E-B886-8B1FF03D5A8A}"/>
              </a:ext>
            </a:extLst>
          </p:cNvPr>
          <p:cNvSpPr>
            <a:spLocks noGrp="1"/>
          </p:cNvSpPr>
          <p:nvPr/>
        </p:nvSpPr>
        <p:spPr>
          <a:xfrm>
            <a:off x="3505200" y="10096500"/>
            <a:ext cx="2705100" cy="5715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7C7A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42092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1F13D4AD-6B1E-4324-B77A-E83D16769C0B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19F215B-C9B2-4E24-9B97-718DEF7FCDFC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FORMATO EDITABLE 2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418A637-798A-4392-BE32-201DCDC71B2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Índice del expediente sindical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DCAB65-2252-4123-8358-ACADB30BA576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B664DE-7D22-48C6-B65E-DD235A4B1B66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28EFBB3-A1E0-4195-AAFC-1ED95A8CE6C5}"/>
              </a:ext>
            </a:extLst>
          </p:cNvPr>
          <p:cNvSpPr>
            <a:spLocks noGrp="1"/>
          </p:cNvSpPr>
          <p:nvPr/>
        </p:nvSpPr>
        <p:spPr>
          <a:xfrm>
            <a:off x="552450" y="2762250"/>
            <a:ext cx="57531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725" b="0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Marca cada apartado cuando esté completo y agrega el número de hoja o archivo.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5079B201-28D1-4540-A800-883645B2CAA1}"/>
              </a:ext>
            </a:extLst>
          </p:cNvPr>
          <p:cNvSpPr>
            <a:spLocks noGrp="1"/>
          </p:cNvSpPr>
          <p:nvPr/>
        </p:nvSpPr>
        <p:spPr>
          <a:xfrm>
            <a:off x="552450" y="37623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9AE07E-F67C-43AA-AFA9-ADD2D2931D5B}"/>
              </a:ext>
            </a:extLst>
          </p:cNvPr>
          <p:cNvSpPr>
            <a:spLocks noGrp="1"/>
          </p:cNvSpPr>
          <p:nvPr/>
        </p:nvSpPr>
        <p:spPr>
          <a:xfrm>
            <a:off x="1009650" y="37147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Citación y constancia de recepción.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4BC2300A-A507-48B4-9702-047CA5C3202A}"/>
              </a:ext>
            </a:extLst>
          </p:cNvPr>
          <p:cNvSpPr>
            <a:spLocks noGrp="1"/>
          </p:cNvSpPr>
          <p:nvPr/>
        </p:nvSpPr>
        <p:spPr>
          <a:xfrm>
            <a:off x="552450" y="44862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9CF3904-2DEB-4FE4-B33A-D5E97A45E587}"/>
              </a:ext>
            </a:extLst>
          </p:cNvPr>
          <p:cNvSpPr>
            <a:spLocks noGrp="1"/>
          </p:cNvSpPr>
          <p:nvPr/>
        </p:nvSpPr>
        <p:spPr>
          <a:xfrm>
            <a:off x="1009650" y="44386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Ficha de atención y entrevista inicial.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AD9058E-8746-4CC8-B16C-5041248DE320}"/>
              </a:ext>
            </a:extLst>
          </p:cNvPr>
          <p:cNvSpPr>
            <a:spLocks noGrp="1"/>
          </p:cNvSpPr>
          <p:nvPr/>
        </p:nvSpPr>
        <p:spPr>
          <a:xfrm>
            <a:off x="552450" y="52101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9867D98-109C-4D9B-B91A-34FF1B4CEB15}"/>
              </a:ext>
            </a:extLst>
          </p:cNvPr>
          <p:cNvSpPr>
            <a:spLocks noGrp="1"/>
          </p:cNvSpPr>
          <p:nvPr/>
        </p:nvSpPr>
        <p:spPr>
          <a:xfrm>
            <a:off x="1009650" y="51625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Cronología de los hechos.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0BB19B2-49BF-4AE8-8E1C-8DFB69F22DD8}"/>
              </a:ext>
            </a:extLst>
          </p:cNvPr>
          <p:cNvSpPr>
            <a:spLocks noGrp="1"/>
          </p:cNvSpPr>
          <p:nvPr/>
        </p:nvSpPr>
        <p:spPr>
          <a:xfrm>
            <a:off x="552450" y="59340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92BEA8F-9469-4AA0-A5C6-61995874D6C2}"/>
              </a:ext>
            </a:extLst>
          </p:cNvPr>
          <p:cNvSpPr>
            <a:spLocks noGrp="1"/>
          </p:cNvSpPr>
          <p:nvPr/>
        </p:nvSpPr>
        <p:spPr>
          <a:xfrm>
            <a:off x="1009650" y="58864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Pruebas disponibles y solicitudes pendientes.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EDD80048-3616-472F-B36B-5FA805D4946B}"/>
              </a:ext>
            </a:extLst>
          </p:cNvPr>
          <p:cNvSpPr>
            <a:spLocks noGrp="1"/>
          </p:cNvSpPr>
          <p:nvPr/>
        </p:nvSpPr>
        <p:spPr>
          <a:xfrm>
            <a:off x="552450" y="66579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F513199-B253-444F-A8BE-FE5957A02F67}"/>
              </a:ext>
            </a:extLst>
          </p:cNvPr>
          <p:cNvSpPr>
            <a:spLocks noGrp="1"/>
          </p:cNvSpPr>
          <p:nvPr/>
        </p:nvSpPr>
        <p:spPr>
          <a:xfrm>
            <a:off x="1009650" y="66103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LFTSE, Condiciones Generales y otras normas.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6A3CABE-C115-480C-8FB3-B4FE981400B9}"/>
              </a:ext>
            </a:extLst>
          </p:cNvPr>
          <p:cNvSpPr>
            <a:spLocks noGrp="1"/>
          </p:cNvSpPr>
          <p:nvPr/>
        </p:nvSpPr>
        <p:spPr>
          <a:xfrm>
            <a:off x="552450" y="73818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3F60183-8F74-4983-BB01-CE1E20EEC7B3}"/>
              </a:ext>
            </a:extLst>
          </p:cNvPr>
          <p:cNvSpPr>
            <a:spLocks noGrp="1"/>
          </p:cNvSpPr>
          <p:nvPr/>
        </p:nvSpPr>
        <p:spPr>
          <a:xfrm>
            <a:off x="1009650" y="73342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Acta, audiencia, anexos y copias entregadas.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9074165-F6D2-43A5-BBE2-6DCE873AE7DA}"/>
              </a:ext>
            </a:extLst>
          </p:cNvPr>
          <p:cNvSpPr>
            <a:spLocks noGrp="1"/>
          </p:cNvSpPr>
          <p:nvPr/>
        </p:nvSpPr>
        <p:spPr>
          <a:xfrm>
            <a:off x="552450" y="81057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B779985-B742-437B-B990-82A13189C1B4}"/>
              </a:ext>
            </a:extLst>
          </p:cNvPr>
          <p:cNvSpPr>
            <a:spLocks noGrp="1"/>
          </p:cNvSpPr>
          <p:nvPr/>
        </p:nvSpPr>
        <p:spPr>
          <a:xfrm>
            <a:off x="1009650" y="80581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Resolución y constancia de notificación.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ED9919B0-8D37-477A-BD56-68E4F40BD03C}"/>
              </a:ext>
            </a:extLst>
          </p:cNvPr>
          <p:cNvSpPr>
            <a:spLocks noGrp="1"/>
          </p:cNvSpPr>
          <p:nvPr/>
        </p:nvSpPr>
        <p:spPr>
          <a:xfrm>
            <a:off x="552450" y="88296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667052"/>
            </a:solidFill>
            <a:prstDash val="solid"/>
          </a:ln>
        </p:spPr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962B30B-79FD-47B4-B911-A5ACE7CD6FB8}"/>
              </a:ext>
            </a:extLst>
          </p:cNvPr>
          <p:cNvSpPr>
            <a:spLocks noGrp="1"/>
          </p:cNvSpPr>
          <p:nvPr/>
        </p:nvSpPr>
        <p:spPr>
          <a:xfrm>
            <a:off x="1009650" y="8782050"/>
            <a:ext cx="52959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Medio de defensa, plazo y seguimiento.</a:t>
            </a:r>
          </a:p>
        </p:txBody>
      </p:sp>
    </p:spTree>
    <p:extLst>
      <p:ext uri="{BB962C8B-B14F-4D97-AF65-F5344CB8AC3E}">
        <p14:creationId xmlns:p14="http://schemas.microsoft.com/office/powerpoint/2010/main" val="179124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B8FB9306-127E-47A4-8E8D-8907A4F782EC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2080838-9657-4FF5-A00D-AA51E4FEC708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FORMATO EDITABLE 3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67BF1A3-AAE4-41FA-B906-AFF99667457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Revisión del acta antes de firmar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A235409-B3AB-47D3-A1F2-2E0B91827129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DBE9A4A-C28D-4CAF-B51C-6B695B573898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CE432E3-FECE-4CBA-8C6D-A5427614640A}"/>
              </a:ext>
            </a:extLst>
          </p:cNvPr>
          <p:cNvSpPr>
            <a:spLocks noGrp="1"/>
          </p:cNvSpPr>
          <p:nvPr/>
        </p:nvSpPr>
        <p:spPr>
          <a:xfrm>
            <a:off x="552450" y="3076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FD3ED8F-63C8-4087-A760-6F486C0331F1}"/>
              </a:ext>
            </a:extLst>
          </p:cNvPr>
          <p:cNvSpPr>
            <a:spLocks noGrp="1"/>
          </p:cNvSpPr>
          <p:nvPr/>
        </p:nvSpPr>
        <p:spPr>
          <a:xfrm>
            <a:off x="1009650" y="3028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Nombres, cargos, lugar, fecha y horas correctos.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BB88F498-002B-44CD-BF1D-19B1509E8381}"/>
              </a:ext>
            </a:extLst>
          </p:cNvPr>
          <p:cNvSpPr>
            <a:spLocks noGrp="1"/>
          </p:cNvSpPr>
          <p:nvPr/>
        </p:nvSpPr>
        <p:spPr>
          <a:xfrm>
            <a:off x="552450" y="3838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0825FA8-53DD-4540-8A3A-834203FFF36B}"/>
              </a:ext>
            </a:extLst>
          </p:cNvPr>
          <p:cNvSpPr>
            <a:spLocks noGrp="1"/>
          </p:cNvSpPr>
          <p:nvPr/>
        </p:nvSpPr>
        <p:spPr>
          <a:xfrm>
            <a:off x="1009650" y="3790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Hechos descritos con claridad y sin agregar conclusiones.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D96CD2C-AD71-4D5F-B7D7-27812A091D0B}"/>
              </a:ext>
            </a:extLst>
          </p:cNvPr>
          <p:cNvSpPr>
            <a:spLocks noGrp="1"/>
          </p:cNvSpPr>
          <p:nvPr/>
        </p:nvSpPr>
        <p:spPr>
          <a:xfrm>
            <a:off x="552450" y="4600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F2C2340-FF80-4EC6-A256-D1659CFD2F04}"/>
              </a:ext>
            </a:extLst>
          </p:cNvPr>
          <p:cNvSpPr>
            <a:spLocks noGrp="1"/>
          </p:cNvSpPr>
          <p:nvPr/>
        </p:nvSpPr>
        <p:spPr>
          <a:xfrm>
            <a:off x="1009650" y="4552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Declaración de la persona completa y fiel.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58A9729-BC48-4DC6-B71C-5EC1D21494E7}"/>
              </a:ext>
            </a:extLst>
          </p:cNvPr>
          <p:cNvSpPr>
            <a:spLocks noGrp="1"/>
          </p:cNvSpPr>
          <p:nvPr/>
        </p:nvSpPr>
        <p:spPr>
          <a:xfrm>
            <a:off x="552450" y="5362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F925422-69FC-4839-B968-27C3D57A1D46}"/>
              </a:ext>
            </a:extLst>
          </p:cNvPr>
          <p:cNvSpPr>
            <a:spLocks noGrp="1"/>
          </p:cNvSpPr>
          <p:nvPr/>
        </p:nvSpPr>
        <p:spPr>
          <a:xfrm>
            <a:off x="1009650" y="5314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Testigos identificados y declaraciones correctamente asentadas.</a:t>
            </a: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4BA5CD4C-A5E2-4B8E-8B16-E05EE5055786}"/>
              </a:ext>
            </a:extLst>
          </p:cNvPr>
          <p:cNvSpPr>
            <a:spLocks noGrp="1"/>
          </p:cNvSpPr>
          <p:nvPr/>
        </p:nvSpPr>
        <p:spPr>
          <a:xfrm>
            <a:off x="552450" y="6124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AC04226-F956-4C9B-9656-462F4BEE3060}"/>
              </a:ext>
            </a:extLst>
          </p:cNvPr>
          <p:cNvSpPr>
            <a:spLocks noGrp="1"/>
          </p:cNvSpPr>
          <p:nvPr/>
        </p:nvSpPr>
        <p:spPr>
          <a:xfrm>
            <a:off x="1009650" y="6076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Documentos anexos enumerados y relacionados con el acta.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36E70B0-D14A-407A-AB8C-A09EC548BC3D}"/>
              </a:ext>
            </a:extLst>
          </p:cNvPr>
          <p:cNvSpPr>
            <a:spLocks noGrp="1"/>
          </p:cNvSpPr>
          <p:nvPr/>
        </p:nvSpPr>
        <p:spPr>
          <a:xfrm>
            <a:off x="552450" y="6886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86E3A2D-830E-4D4E-82CB-1AE0A80CCED1}"/>
              </a:ext>
            </a:extLst>
          </p:cNvPr>
          <p:cNvSpPr>
            <a:spLocks noGrp="1"/>
          </p:cNvSpPr>
          <p:nvPr/>
        </p:nvSpPr>
        <p:spPr>
          <a:xfrm>
            <a:off x="1009650" y="6838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Aclaraciones y objeciones del sindicato incorporadas.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7828D208-CE79-4DA4-ADB7-F6D39972F7E0}"/>
              </a:ext>
            </a:extLst>
          </p:cNvPr>
          <p:cNvSpPr>
            <a:spLocks noGrp="1"/>
          </p:cNvSpPr>
          <p:nvPr/>
        </p:nvSpPr>
        <p:spPr>
          <a:xfrm>
            <a:off x="552450" y="7648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B5B38130-B883-4DEE-BFB2-753C363C59E4}"/>
              </a:ext>
            </a:extLst>
          </p:cNvPr>
          <p:cNvSpPr>
            <a:spLocks noGrp="1"/>
          </p:cNvSpPr>
          <p:nvPr/>
        </p:nvSpPr>
        <p:spPr>
          <a:xfrm>
            <a:off x="1009650" y="7600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Sin espacios en blanco ni hojas faltantes.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6F11094-1F2D-4126-9DFE-B3D43FF5D96B}"/>
              </a:ext>
            </a:extLst>
          </p:cNvPr>
          <p:cNvSpPr>
            <a:spLocks noGrp="1"/>
          </p:cNvSpPr>
          <p:nvPr/>
        </p:nvSpPr>
        <p:spPr>
          <a:xfrm>
            <a:off x="552450" y="8410575"/>
            <a:ext cx="247650" cy="247650"/>
          </a:xfrm>
          <a:prstGeom prst="roundRect">
            <a:avLst>
              <a:gd name="adj" fmla="val 11538"/>
            </a:avLst>
          </a:prstGeom>
          <a:solidFill>
            <a:srgbClr val="FFF9EE"/>
          </a:solidFill>
          <a:ln w="19050">
            <a:solidFill>
              <a:srgbClr val="A55237"/>
            </a:solidFill>
            <a:prstDash val="solid"/>
          </a:ln>
        </p:spPr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EDDA5EE-7356-498F-B460-5C133462A612}"/>
              </a:ext>
            </a:extLst>
          </p:cNvPr>
          <p:cNvSpPr>
            <a:spLocks noGrp="1"/>
          </p:cNvSpPr>
          <p:nvPr/>
        </p:nvSpPr>
        <p:spPr>
          <a:xfrm>
            <a:off x="1009650" y="8362950"/>
            <a:ext cx="5295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Firmas necesarias y copias completas entregadas.</a:t>
            </a:r>
          </a:p>
        </p:txBody>
      </p:sp>
    </p:spTree>
    <p:extLst>
      <p:ext uri="{BB962C8B-B14F-4D97-AF65-F5344CB8AC3E}">
        <p14:creationId xmlns:p14="http://schemas.microsoft.com/office/powerpoint/2010/main" val="13267766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rcRect t="19359" b="19359"/>
          <a:stretch>
            <a:fillRect/>
          </a:stretch>
        </p:blipFill>
        <p:spPr>
          <a:xfrm>
            <a:off x="0" y="0"/>
            <a:ext cx="6858000" cy="74676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71BDC02-3E36-4D86-A3D3-2A0349212DB1}"/>
              </a:ext>
            </a:extLst>
          </p:cNvPr>
          <p:cNvSpPr>
            <a:spLocks noGrp="1"/>
          </p:cNvSpPr>
          <p:nvPr/>
        </p:nvSpPr>
        <p:spPr>
          <a:xfrm>
            <a:off x="0" y="7181850"/>
            <a:ext cx="6858000" cy="5010150"/>
          </a:xfrm>
          <a:prstGeom prst="rect">
            <a:avLst/>
          </a:prstGeom>
          <a:solidFill>
            <a:srgbClr val="292620"/>
          </a:solidFill>
          <a:ln w="0">
            <a:noFill/>
            <a:prstDash val="solid"/>
          </a:ln>
        </p:spPr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FE874FA-F66E-4FB5-8D1C-01AFAE9B2714}"/>
              </a:ext>
            </a:extLst>
          </p:cNvPr>
          <p:cNvSpPr>
            <a:spLocks noGrp="1"/>
          </p:cNvSpPr>
          <p:nvPr/>
        </p:nvSpPr>
        <p:spPr>
          <a:xfrm>
            <a:off x="552450" y="7791450"/>
            <a:ext cx="723900" cy="76200"/>
          </a:xfrm>
          <a:prstGeom prst="rect">
            <a:avLst/>
          </a:prstGeom>
          <a:solidFill>
            <a:srgbClr val="C59652"/>
          </a:solidFill>
          <a:ln w="0">
            <a:noFill/>
            <a:prstDash val="solid"/>
          </a:ln>
        </p:spPr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CCBF18E-5952-4F32-ADCC-EAA212487159}"/>
              </a:ext>
            </a:extLst>
          </p:cNvPr>
          <p:cNvSpPr>
            <a:spLocks noGrp="1"/>
          </p:cNvSpPr>
          <p:nvPr/>
        </p:nvSpPr>
        <p:spPr>
          <a:xfrm>
            <a:off x="552450" y="813435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C5965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9652"/>
                </a:solidFill>
                <a:latin typeface="Aptos"/>
                <a:ea typeface="Aptos"/>
                <a:cs typeface="Aptos"/>
              </a:rPr>
              <a:t>CIERRE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0FD0878-DDA4-4273-A1AE-EE3898245630}"/>
              </a:ext>
            </a:extLst>
          </p:cNvPr>
          <p:cNvSpPr>
            <a:spLocks noGrp="1"/>
          </p:cNvSpPr>
          <p:nvPr/>
        </p:nvSpPr>
        <p:spPr>
          <a:xfrm>
            <a:off x="552450" y="8629650"/>
            <a:ext cx="57531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780"/>
          </a:bodyPr>
          <a:lstStyle/>
          <a:p>
            <a:pPr algn="l">
              <a:lnSpc>
                <a:spcPct val="98000"/>
              </a:lnSpc>
              <a:buNone/>
              <a:defRPr sz="3900" b="1" i="0">
                <a:solidFill>
                  <a:srgbClr val="FFF9EE"/>
                </a:solidFill>
                <a:latin typeface="Aptos"/>
                <a:ea typeface="Aptos"/>
                <a:cs typeface="Aptos"/>
              </a:defRPr>
            </a:pPr>
            <a:r>
              <a:rPr sz="3900" b="1" i="0">
                <a:solidFill>
                  <a:srgbClr val="FFF9EE"/>
                </a:solidFill>
                <a:latin typeface="Aptos"/>
                <a:ea typeface="Aptos"/>
                <a:cs typeface="Aptos"/>
              </a:rPr>
              <a:t>Una buena defensa empieza antes de la audiencia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938874F-C454-45FC-AC0C-083A59005611}"/>
              </a:ext>
            </a:extLst>
          </p:cNvPr>
          <p:cNvSpPr>
            <a:spLocks noGrp="1"/>
          </p:cNvSpPr>
          <p:nvPr/>
        </p:nvSpPr>
        <p:spPr>
          <a:xfrm>
            <a:off x="552450" y="10191750"/>
            <a:ext cx="57531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800" b="0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Cuando el sindicato llega a tiempo, conoce el expediente y documenta su intervención, convierte la representación en una protección real.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008F3FC-D1D4-450B-9953-B09EC16215E4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46703A1-8A03-42F4-AE02-2F2462C4FA5E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F0E3C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0E3CF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9935900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839AEC05-060B-42D3-B558-CC1B15E23D39}"/>
              </a:ext>
            </a:extLst>
          </p:cNvPr>
          <p:cNvSpPr>
            <a:spLocks noGrp="1"/>
          </p:cNvSpPr>
          <p:nvPr/>
        </p:nvSpPr>
        <p:spPr>
          <a:xfrm>
            <a:off x="552450" y="495300"/>
            <a:ext cx="685800" cy="66675"/>
          </a:xfrm>
          <a:prstGeom prst="rect">
            <a:avLst/>
          </a:prstGeom>
          <a:solidFill>
            <a:srgbClr val="A55237"/>
          </a:solidFill>
          <a:ln w="0">
            <a:noFill/>
            <a:prstDash val="solid"/>
          </a:ln>
        </p:spPr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5DAB3CC-FB57-4AD8-8559-AC10AFDCB419}"/>
              </a:ext>
            </a:extLst>
          </p:cNvPr>
          <p:cNvSpPr>
            <a:spLocks noGrp="1"/>
          </p:cNvSpPr>
          <p:nvPr/>
        </p:nvSpPr>
        <p:spPr>
          <a:xfrm>
            <a:off x="552450" y="742950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75" b="1" i="0">
                <a:solidFill>
                  <a:srgbClr val="A5523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A55237"/>
                </a:solidFill>
                <a:latin typeface="Aptos"/>
                <a:ea typeface="Aptos"/>
                <a:cs typeface="Aptos"/>
              </a:rPr>
              <a:t>CONSULTA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C37ED23-6C09-4A05-85D2-01F64940577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57531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600" b="1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Fuentes jurídicas y alcance del cuadernillo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3300209-48C3-4CFE-9558-6E77034244F6}"/>
              </a:ext>
            </a:extLst>
          </p:cNvPr>
          <p:cNvSpPr>
            <a:spLocks noGrp="1"/>
          </p:cNvSpPr>
          <p:nvPr/>
        </p:nvSpPr>
        <p:spPr>
          <a:xfrm>
            <a:off x="552450" y="1169670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FORMACIÓN SINDICAL · LFTSE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26E01FF-1D13-4D68-9873-2C746B033AA2}"/>
              </a:ext>
            </a:extLst>
          </p:cNvPr>
          <p:cNvSpPr>
            <a:spLocks noGrp="1"/>
          </p:cNvSpPr>
          <p:nvPr/>
        </p:nvSpPr>
        <p:spPr>
          <a:xfrm>
            <a:off x="5810250" y="11696700"/>
            <a:ext cx="495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12000"/>
              </a:lnSpc>
              <a:buNone/>
              <a:defRPr sz="1200" b="1" i="0">
                <a:solidFill>
                  <a:srgbClr val="9185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918578"/>
                </a:solidFill>
                <a:latin typeface="Aptos"/>
                <a:ea typeface="Aptos"/>
                <a:cs typeface="Aptos"/>
              </a:rPr>
              <a:t>33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72E729D-DF4A-40CE-B27A-A24E515DE03D}"/>
              </a:ext>
            </a:extLst>
          </p:cNvPr>
          <p:cNvSpPr>
            <a:spLocks noGrp="1"/>
          </p:cNvSpPr>
          <p:nvPr/>
        </p:nvSpPr>
        <p:spPr>
          <a:xfrm>
            <a:off x="552450" y="2838450"/>
            <a:ext cx="575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02"/>
          </a:bodyPr>
          <a:lstStyle/>
          <a:p>
            <a:pPr algn="l">
              <a:lnSpc>
                <a:spcPct val="112000"/>
              </a:lnSpc>
              <a:buNone/>
              <a:defRPr sz="180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7C3D2A"/>
                </a:solidFill>
                <a:latin typeface="Aptos"/>
                <a:ea typeface="Aptos"/>
                <a:cs typeface="Aptos"/>
              </a:rPr>
              <a:t>Ley Federal de los Trabajadores al Servicio del Estado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E7CF8A9-3012-49CE-931B-0CD8EFF69B1E}"/>
              </a:ext>
            </a:extLst>
          </p:cNvPr>
          <p:cNvSpPr>
            <a:spLocks noGrp="1"/>
          </p:cNvSpPr>
          <p:nvPr/>
        </p:nvSpPr>
        <p:spPr>
          <a:xfrm>
            <a:off x="552450" y="3314700"/>
            <a:ext cx="57531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Artículos 44, 46, 46 Bis, 77 fracción IV, 87 a 90, 113, 122 y 127 Bis. Texto con última reforma DOF 15 de enero de 2026.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33CAD7F-14D9-470B-84A7-E77A0FC7D7BA}"/>
              </a:ext>
            </a:extLst>
          </p:cNvPr>
          <p:cNvSpPr>
            <a:spLocks noGrp="1"/>
          </p:cNvSpPr>
          <p:nvPr/>
        </p:nvSpPr>
        <p:spPr>
          <a:xfrm>
            <a:off x="552450" y="4762500"/>
            <a:ext cx="575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573"/>
          </a:bodyPr>
          <a:lstStyle/>
          <a:p>
            <a:pPr algn="l">
              <a:lnSpc>
                <a:spcPct val="112000"/>
              </a:lnSpc>
              <a:buNone/>
              <a:defRPr sz="1800" b="1" i="0">
                <a:solidFill>
                  <a:srgbClr val="667052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667052"/>
                </a:solidFill>
                <a:latin typeface="Aptos"/>
                <a:ea typeface="Aptos"/>
                <a:cs typeface="Aptos"/>
              </a:rPr>
              <a:t>Constitución Política de los Estados Unidos Mexicanos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6F53074-AFBC-4B62-95BB-8F9551C8992A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7531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Artículos 1, 14, 16 y 123, apartado B, como marco de derechos, legalidad y trabajo al servicio del Estado.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2DDA2B3-B72E-4EAC-935C-9D4A0DB22E74}"/>
              </a:ext>
            </a:extLst>
          </p:cNvPr>
          <p:cNvSpPr>
            <a:spLocks noGrp="1"/>
          </p:cNvSpPr>
          <p:nvPr/>
        </p:nvSpPr>
        <p:spPr>
          <a:xfrm>
            <a:off x="552450" y="6515100"/>
            <a:ext cx="5753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800" b="1" i="0">
                <a:solidFill>
                  <a:srgbClr val="326966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326966"/>
                </a:solidFill>
                <a:latin typeface="Aptos"/>
                <a:ea typeface="Aptos"/>
                <a:cs typeface="Aptos"/>
              </a:rPr>
              <a:t>Criterios judiciales consultados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1B34A0-D31A-4E9D-9D78-3DACF1F3E79C}"/>
              </a:ext>
            </a:extLst>
          </p:cNvPr>
          <p:cNvSpPr>
            <a:spLocks noGrp="1"/>
          </p:cNvSpPr>
          <p:nvPr/>
        </p:nvSpPr>
        <p:spPr>
          <a:xfrm>
            <a:off x="552450" y="6991350"/>
            <a:ext cx="57531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4000"/>
              </a:lnSpc>
              <a:buNone/>
              <a:defRPr sz="1650" b="0" i="0">
                <a:solidFill>
                  <a:srgbClr val="292620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292620"/>
                </a:solidFill>
                <a:latin typeface="Aptos"/>
                <a:ea typeface="Aptos"/>
                <a:cs typeface="Aptos"/>
              </a:rPr>
              <a:t>Registros digitales 2020822, 227527 y 207821 del Semanario Judicial de la Federación, sobre intervención sindical, testigos y valor probatorio del acta.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058B959-26F9-4922-98A7-BD4BC38829F0}"/>
              </a:ext>
            </a:extLst>
          </p:cNvPr>
          <p:cNvSpPr>
            <a:spLocks noGrp="1"/>
          </p:cNvSpPr>
          <p:nvPr/>
        </p:nvSpPr>
        <p:spPr>
          <a:xfrm>
            <a:off x="552450" y="8743950"/>
            <a:ext cx="5753100" cy="1733550"/>
          </a:xfrm>
          <a:prstGeom prst="roundRect">
            <a:avLst>
              <a:gd name="adj" fmla="val 9890"/>
            </a:avLst>
          </a:prstGeom>
          <a:solidFill>
            <a:srgbClr val="E7C7AF"/>
          </a:solidFill>
          <a:ln w="0">
            <a:noFill/>
            <a:prstDash val="solid"/>
          </a:ln>
        </p:spPr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19C0383-2A94-4916-9C68-EC9734AFB902}"/>
              </a:ext>
            </a:extLst>
          </p:cNvPr>
          <p:cNvSpPr>
            <a:spLocks noGrp="1"/>
          </p:cNvSpPr>
          <p:nvPr/>
        </p:nvSpPr>
        <p:spPr>
          <a:xfrm>
            <a:off x="819150" y="9105900"/>
            <a:ext cx="52197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697"/>
          </a:bodyPr>
          <a:lstStyle/>
          <a:p>
            <a:pPr algn="just">
              <a:lnSpc>
                <a:spcPct val="112000"/>
              </a:lnSpc>
              <a:buNone/>
              <a:defRPr sz="1650" b="1" i="0">
                <a:solidFill>
                  <a:srgbClr val="7C3D2A"/>
                </a:solidFill>
                <a:latin typeface="Aptos"/>
                <a:ea typeface="Aptos"/>
                <a:cs typeface="Aptos"/>
              </a:defRPr>
            </a:pP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Este material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ofrece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formación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general.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Cada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caso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debe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revisarse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con sus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Condiciones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Generales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de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Trabajo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,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reglamentos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,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protocolos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,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nombramiento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y </a:t>
            </a:r>
            <a:r>
              <a:rPr sz="1650" b="1" i="0" dirty="0" err="1">
                <a:solidFill>
                  <a:srgbClr val="7C3D2A"/>
                </a:solidFill>
                <a:latin typeface="Aptos"/>
                <a:ea typeface="Aptos"/>
                <a:cs typeface="Aptos"/>
              </a:rPr>
              <a:t>régimen</a:t>
            </a:r>
            <a:r>
              <a:rPr sz="1650" b="1" i="0" dirty="0">
                <a:solidFill>
                  <a:srgbClr val="7C3D2A"/>
                </a:solidFill>
                <a:latin typeface="Aptos"/>
                <a:ea typeface="Aptos"/>
                <a:cs typeface="Aptos"/>
              </a:rPr>
              <a:t> especial.</a:t>
            </a:r>
          </a:p>
        </p:txBody>
      </p:sp>
    </p:spTree>
    <p:extLst>
      <p:ext uri="{BB962C8B-B14F-4D97-AF65-F5344CB8AC3E}">
        <p14:creationId xmlns:p14="http://schemas.microsoft.com/office/powerpoint/2010/main" val="140372385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3357</Words>
  <Application>Microsoft Office PowerPoint</Application>
  <DocSecurity>0</DocSecurity>
  <PresentationFormat>Panorámica</PresentationFormat>
  <Paragraphs>403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6" baseType="lpstr">
      <vt:lpstr>Aptos</vt:lpstr>
      <vt:lpstr>Calibri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gabrielgutrez@outlook.es</cp:lastModifiedBy>
  <cp:revision>6</cp:revision>
  <dcterms:created xsi:type="dcterms:W3CDTF">2026-09-04T19:51:52Z</dcterms:created>
  <dcterms:modified xsi:type="dcterms:W3CDTF">2026-09-04T20:33:42Z</dcterms:modified>
</cp:coreProperties>
</file>